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005" r:id="rId1"/>
    <p:sldMasterId id="2147484015" r:id="rId2"/>
  </p:sldMasterIdLst>
  <p:notesMasterIdLst>
    <p:notesMasterId r:id="rId15"/>
  </p:notesMasterIdLst>
  <p:sldIdLst>
    <p:sldId id="291" r:id="rId3"/>
    <p:sldId id="2147482415" r:id="rId4"/>
    <p:sldId id="275" r:id="rId5"/>
    <p:sldId id="2147482418" r:id="rId6"/>
    <p:sldId id="300" r:id="rId7"/>
    <p:sldId id="2147482426" r:id="rId8"/>
    <p:sldId id="2147482428" r:id="rId9"/>
    <p:sldId id="404" r:id="rId10"/>
    <p:sldId id="2147482425" r:id="rId11"/>
    <p:sldId id="2147482424" r:id="rId12"/>
    <p:sldId id="315" r:id="rId13"/>
    <p:sldId id="30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EEEB"/>
    <a:srgbClr val="CED1CC"/>
    <a:srgbClr val="D5FFE6"/>
    <a:srgbClr val="CCFFCC"/>
    <a:srgbClr val="66FF33"/>
    <a:srgbClr val="FFCC66"/>
    <a:srgbClr val="FFDA8F"/>
    <a:srgbClr val="00FF00"/>
    <a:srgbClr val="008000"/>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58" autoAdjust="0"/>
    <p:restoredTop sz="88418" autoAdjust="0"/>
  </p:normalViewPr>
  <p:slideViewPr>
    <p:cSldViewPr snapToGrid="0">
      <p:cViewPr varScale="1">
        <p:scale>
          <a:sx n="109" d="100"/>
          <a:sy n="109" d="100"/>
        </p:scale>
        <p:origin x="84" y="9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8" d="100"/>
          <a:sy n="88" d="100"/>
        </p:scale>
        <p:origin x="382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lgn="ctr" rtl="0">
              <a:defRPr sz="1920" b="0" i="0" u="none" strike="noStrike" kern="1200" spc="0" baseline="0">
                <a:solidFill>
                  <a:schemeClr val="tx1">
                    <a:lumMod val="65000"/>
                    <a:lumOff val="35000"/>
                  </a:schemeClr>
                </a:solidFill>
                <a:latin typeface="+mn-lt"/>
                <a:ea typeface="+mn-ea"/>
                <a:cs typeface="+mn-cs"/>
              </a:defRPr>
            </a:pPr>
            <a:r>
              <a:rPr lang="en-US" sz="2400" dirty="0"/>
              <a:t>Prefetching papers per year</a:t>
            </a:r>
          </a:p>
        </c:rich>
      </c:tx>
      <c:overlay val="0"/>
      <c:spPr>
        <a:noFill/>
        <a:ln>
          <a:noFill/>
        </a:ln>
        <a:effectLst/>
      </c:spPr>
      <c:txPr>
        <a:bodyPr rot="0" spcFirstLastPara="1" vertOverflow="ellipsis" vert="horz" wrap="square" anchor="ctr" anchorCtr="1"/>
        <a:lstStyle/>
        <a:p>
          <a:pPr algn="ctr" rtl="0">
            <a:defRPr sz="192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smoothMarker"/>
        <c:varyColors val="0"/>
        <c:ser>
          <c:idx val="0"/>
          <c:order val="0"/>
          <c:tx>
            <c:strRef>
              <c:f>Sheet1!$B$1</c:f>
              <c:strCache>
                <c:ptCount val="1"/>
                <c:pt idx="0">
                  <c:v>count</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Sheet1!$A$2:$A$46</c:f>
              <c:numCache>
                <c:formatCode>General</c:formatCode>
                <c:ptCount val="45"/>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numCache>
            </c:numRef>
          </c:xVal>
          <c:yVal>
            <c:numRef>
              <c:f>Sheet1!$B$2:$B$46</c:f>
              <c:numCache>
                <c:formatCode>General</c:formatCode>
                <c:ptCount val="45"/>
                <c:pt idx="0">
                  <c:v>27</c:v>
                </c:pt>
                <c:pt idx="1">
                  <c:v>32</c:v>
                </c:pt>
                <c:pt idx="2">
                  <c:v>54</c:v>
                </c:pt>
                <c:pt idx="3">
                  <c:v>58</c:v>
                </c:pt>
                <c:pt idx="4">
                  <c:v>59</c:v>
                </c:pt>
                <c:pt idx="5">
                  <c:v>72</c:v>
                </c:pt>
                <c:pt idx="6">
                  <c:v>79</c:v>
                </c:pt>
                <c:pt idx="7">
                  <c:v>123</c:v>
                </c:pt>
                <c:pt idx="8">
                  <c:v>175</c:v>
                </c:pt>
                <c:pt idx="9">
                  <c:v>160</c:v>
                </c:pt>
                <c:pt idx="10">
                  <c:v>235</c:v>
                </c:pt>
                <c:pt idx="11">
                  <c:v>253</c:v>
                </c:pt>
                <c:pt idx="12">
                  <c:v>304</c:v>
                </c:pt>
                <c:pt idx="13">
                  <c:v>457</c:v>
                </c:pt>
                <c:pt idx="14">
                  <c:v>533</c:v>
                </c:pt>
                <c:pt idx="15">
                  <c:v>672</c:v>
                </c:pt>
                <c:pt idx="16">
                  <c:v>706</c:v>
                </c:pt>
                <c:pt idx="17">
                  <c:v>813</c:v>
                </c:pt>
                <c:pt idx="18">
                  <c:v>810</c:v>
                </c:pt>
                <c:pt idx="19">
                  <c:v>840</c:v>
                </c:pt>
                <c:pt idx="20">
                  <c:v>979</c:v>
                </c:pt>
                <c:pt idx="21">
                  <c:v>978</c:v>
                </c:pt>
                <c:pt idx="22">
                  <c:v>1020</c:v>
                </c:pt>
                <c:pt idx="23">
                  <c:v>1120</c:v>
                </c:pt>
                <c:pt idx="24">
                  <c:v>1380</c:v>
                </c:pt>
                <c:pt idx="25">
                  <c:v>1520</c:v>
                </c:pt>
                <c:pt idx="26">
                  <c:v>1420</c:v>
                </c:pt>
                <c:pt idx="27">
                  <c:v>1550</c:v>
                </c:pt>
                <c:pt idx="28">
                  <c:v>1470</c:v>
                </c:pt>
                <c:pt idx="29">
                  <c:v>1590</c:v>
                </c:pt>
                <c:pt idx="30">
                  <c:v>1600</c:v>
                </c:pt>
                <c:pt idx="31">
                  <c:v>1590</c:v>
                </c:pt>
                <c:pt idx="32">
                  <c:v>1640</c:v>
                </c:pt>
                <c:pt idx="33">
                  <c:v>1760</c:v>
                </c:pt>
                <c:pt idx="34">
                  <c:v>1700</c:v>
                </c:pt>
                <c:pt idx="35">
                  <c:v>1780</c:v>
                </c:pt>
                <c:pt idx="36">
                  <c:v>1670</c:v>
                </c:pt>
                <c:pt idx="37">
                  <c:v>1600</c:v>
                </c:pt>
                <c:pt idx="38">
                  <c:v>1750</c:v>
                </c:pt>
                <c:pt idx="39">
                  <c:v>1760</c:v>
                </c:pt>
                <c:pt idx="40">
                  <c:v>1740</c:v>
                </c:pt>
                <c:pt idx="41">
                  <c:v>1740</c:v>
                </c:pt>
                <c:pt idx="42">
                  <c:v>1790</c:v>
                </c:pt>
                <c:pt idx="43">
                  <c:v>1800</c:v>
                </c:pt>
                <c:pt idx="44">
                  <c:v>1990</c:v>
                </c:pt>
              </c:numCache>
            </c:numRef>
          </c:yVal>
          <c:smooth val="1"/>
          <c:extLst>
            <c:ext xmlns:c16="http://schemas.microsoft.com/office/drawing/2014/chart" uri="{C3380CC4-5D6E-409C-BE32-E72D297353CC}">
              <c16:uniqueId val="{00000000-D000-434F-9319-523E28F355AA}"/>
            </c:ext>
          </c:extLst>
        </c:ser>
        <c:dLbls>
          <c:showLegendKey val="0"/>
          <c:showVal val="0"/>
          <c:showCatName val="0"/>
          <c:showSerName val="0"/>
          <c:showPercent val="0"/>
          <c:showBubbleSize val="0"/>
        </c:dLbls>
        <c:axId val="1852448431"/>
        <c:axId val="1721051535"/>
      </c:scatterChart>
      <c:valAx>
        <c:axId val="1852448431"/>
        <c:scaling>
          <c:orientation val="minMax"/>
          <c:max val="2025"/>
          <c:min val="198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1721051535"/>
        <c:crosses val="autoZero"/>
        <c:crossBetween val="midCat"/>
        <c:majorUnit val="5"/>
      </c:valAx>
      <c:valAx>
        <c:axId val="1721051535"/>
        <c:scaling>
          <c:orientation val="minMax"/>
          <c:max val="20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1852448431"/>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600"/>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jpeg>
</file>

<file path=ppt/media/image2.png>
</file>

<file path=ppt/media/image20.png>
</file>

<file path=ppt/media/image21.jpe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C3F0DF-C1FE-4BC6-9491-BDDAC1D1F1B0}" type="datetimeFigureOut">
              <a:rPr lang="en-US" smtClean="0"/>
              <a:t>01-Feb-26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C83453-A28B-4669-B6FF-FCD637837BDE}" type="slidenum">
              <a:rPr lang="en-US" smtClean="0"/>
              <a:t>‹#›</a:t>
            </a:fld>
            <a:endParaRPr lang="en-US"/>
          </a:p>
        </p:txBody>
      </p:sp>
    </p:spTree>
    <p:extLst>
      <p:ext uri="{BB962C8B-B14F-4D97-AF65-F5344CB8AC3E}">
        <p14:creationId xmlns:p14="http://schemas.microsoft.com/office/powerpoint/2010/main" val="4060685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F07326F3-4732-B74B-9C70-D0992466E499}" type="slidenum">
              <a:rPr lang="en-US" smtClean="0">
                <a:latin typeface="Arial" panose="020B0604020202020204" pitchFamily="34" charset="0"/>
              </a:rPr>
              <a:t>3</a:t>
            </a:fld>
            <a:endParaRPr lang="en-US" dirty="0">
              <a:latin typeface="Arial" panose="020B0604020202020204" pitchFamily="34" charset="0"/>
            </a:endParaRPr>
          </a:p>
        </p:txBody>
      </p:sp>
    </p:spTree>
    <p:extLst>
      <p:ext uri="{BB962C8B-B14F-4D97-AF65-F5344CB8AC3E}">
        <p14:creationId xmlns:p14="http://schemas.microsoft.com/office/powerpoint/2010/main" val="3571158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C83453-A28B-4669-B6FF-FCD637837BDE}" type="slidenum">
              <a:rPr lang="en-US" smtClean="0"/>
              <a:t>6</a:t>
            </a:fld>
            <a:endParaRPr lang="en-US"/>
          </a:p>
        </p:txBody>
      </p:sp>
    </p:spTree>
    <p:extLst>
      <p:ext uri="{BB962C8B-B14F-4D97-AF65-F5344CB8AC3E}">
        <p14:creationId xmlns:p14="http://schemas.microsoft.com/office/powerpoint/2010/main" val="20065021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C83453-A28B-4669-B6FF-FCD637837BDE}" type="slidenum">
              <a:rPr lang="en-US" smtClean="0"/>
              <a:t>12</a:t>
            </a:fld>
            <a:endParaRPr lang="en-US"/>
          </a:p>
        </p:txBody>
      </p:sp>
    </p:spTree>
    <p:extLst>
      <p:ext uri="{BB962C8B-B14F-4D97-AF65-F5344CB8AC3E}">
        <p14:creationId xmlns:p14="http://schemas.microsoft.com/office/powerpoint/2010/main" val="33799364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p:spTree>
      <p:nvGrpSpPr>
        <p:cNvPr id="1" name=""/>
        <p:cNvGrpSpPr/>
        <p:nvPr/>
      </p:nvGrpSpPr>
      <p:grpSpPr>
        <a:xfrm>
          <a:off x="0" y="0"/>
          <a:ext cx="0" cy="0"/>
          <a:chOff x="0" y="0"/>
          <a:chExt cx="0" cy="0"/>
        </a:xfrm>
      </p:grpSpPr>
      <p:pic>
        <p:nvPicPr>
          <p:cNvPr id="4" name="Picture 71" descr="内页元素3-1"/>
          <p:cNvPicPr>
            <a:picLocks noChangeAspect="1" noChangeArrowheads="1"/>
          </p:cNvPicPr>
          <p:nvPr userDrawn="1"/>
        </p:nvPicPr>
        <p:blipFill>
          <a:blip r:embed="rId2" cstate="print"/>
          <a:srcRect/>
          <a:stretch>
            <a:fillRect/>
          </a:stretch>
        </p:blipFill>
        <p:spPr bwMode="auto">
          <a:xfrm>
            <a:off x="0" y="1"/>
            <a:ext cx="12190413" cy="6492875"/>
          </a:xfrm>
          <a:prstGeom prst="rect">
            <a:avLst/>
          </a:prstGeom>
          <a:noFill/>
          <a:ln w="9525">
            <a:noFill/>
            <a:miter lim="800000"/>
            <a:headEnd/>
            <a:tailEnd/>
          </a:ln>
        </p:spPr>
      </p:pic>
      <p:grpSp>
        <p:nvGrpSpPr>
          <p:cNvPr id="5" name="Group 72"/>
          <p:cNvGrpSpPr>
            <a:grpSpLocks/>
          </p:cNvGrpSpPr>
          <p:nvPr userDrawn="1"/>
        </p:nvGrpSpPr>
        <p:grpSpPr bwMode="auto">
          <a:xfrm>
            <a:off x="-11321" y="7938"/>
            <a:ext cx="12201522" cy="6858000"/>
            <a:chOff x="1" y="1"/>
            <a:chExt cx="7688" cy="4320"/>
          </a:xfrm>
        </p:grpSpPr>
        <p:pic>
          <p:nvPicPr>
            <p:cNvPr id="6" name="Picture 73" descr="封面元素2"/>
            <p:cNvPicPr>
              <a:picLocks noChangeAspect="1" noChangeArrowheads="1"/>
            </p:cNvPicPr>
            <p:nvPr userDrawn="1"/>
          </p:nvPicPr>
          <p:blipFill>
            <a:blip r:embed="rId3" cstate="print"/>
            <a:srcRect/>
            <a:stretch>
              <a:fillRect/>
            </a:stretch>
          </p:blipFill>
          <p:spPr bwMode="auto">
            <a:xfrm>
              <a:off x="1" y="1"/>
              <a:ext cx="7688" cy="4320"/>
            </a:xfrm>
            <a:prstGeom prst="rect">
              <a:avLst/>
            </a:prstGeom>
            <a:noFill/>
            <a:ln w="9525">
              <a:noFill/>
              <a:miter lim="800000"/>
              <a:headEnd/>
              <a:tailEnd/>
            </a:ln>
          </p:spPr>
        </p:pic>
        <p:sp>
          <p:nvSpPr>
            <p:cNvPr id="7" name="Rectangle 74"/>
            <p:cNvSpPr>
              <a:spLocks noChangeArrowheads="1"/>
            </p:cNvSpPr>
            <p:nvPr userDrawn="1"/>
          </p:nvSpPr>
          <p:spPr bwMode="auto">
            <a:xfrm>
              <a:off x="6554" y="3482"/>
              <a:ext cx="602" cy="629"/>
            </a:xfrm>
            <a:prstGeom prst="rect">
              <a:avLst/>
            </a:prstGeom>
            <a:solidFill>
              <a:schemeClr val="bg1"/>
            </a:solidFill>
            <a:ln w="9525" algn="ctr">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sp>
        <p:nvSpPr>
          <p:cNvPr id="8" name="Text Box 76"/>
          <p:cNvSpPr txBox="1">
            <a:spLocks noChangeArrowheads="1"/>
          </p:cNvSpPr>
          <p:nvPr userDrawn="1"/>
        </p:nvSpPr>
        <p:spPr bwMode="auto">
          <a:xfrm>
            <a:off x="264870" y="6199189"/>
            <a:ext cx="3212671" cy="307777"/>
          </a:xfrm>
          <a:prstGeom prst="rect">
            <a:avLst/>
          </a:prstGeom>
          <a:noFill/>
          <a:ln w="9525">
            <a:noFill/>
            <a:miter lim="800000"/>
            <a:headEnd/>
            <a:tailEnd/>
          </a:ln>
        </p:spPr>
        <p:txBody>
          <a:bodyPr wrap="none">
            <a:spAutoFit/>
          </a:bodyPr>
          <a:lstStyle/>
          <a:p>
            <a:pPr eaLnBrk="0" fontAlgn="base" hangingPunct="0">
              <a:spcBef>
                <a:spcPct val="0"/>
              </a:spcBef>
              <a:spcAft>
                <a:spcPct val="0"/>
              </a:spcAft>
              <a:buSzPct val="100000"/>
            </a:pPr>
            <a:r>
              <a:rPr lang="zh-CN" altLang="zh-CN" sz="1400" dirty="0">
                <a:solidFill>
                  <a:srgbClr val="000000"/>
                </a:solidFill>
                <a:latin typeface="FrutigerNext LT Bold" pitchFamily="34" charset="0"/>
                <a:ea typeface="MS PGothic" pitchFamily="34" charset="-128"/>
                <a:sym typeface="Arial" pitchFamily="34" charset="0"/>
              </a:rPr>
              <a:t>HUAWEI TECHNOLOGIES CO., LTD.</a:t>
            </a:r>
          </a:p>
        </p:txBody>
      </p:sp>
      <p:pic>
        <p:nvPicPr>
          <p:cNvPr id="9" name="Picture 77" descr="Logo"/>
          <p:cNvPicPr>
            <a:picLocks noChangeAspect="1" noChangeArrowheads="1"/>
          </p:cNvPicPr>
          <p:nvPr userDrawn="1"/>
        </p:nvPicPr>
        <p:blipFill>
          <a:blip r:embed="rId4" cstate="print"/>
          <a:srcRect/>
          <a:stretch>
            <a:fillRect/>
          </a:stretch>
        </p:blipFill>
        <p:spPr bwMode="auto">
          <a:xfrm>
            <a:off x="10415355" y="5737225"/>
            <a:ext cx="706254" cy="704850"/>
          </a:xfrm>
          <a:prstGeom prst="rect">
            <a:avLst/>
          </a:prstGeom>
          <a:noFill/>
          <a:ln w="9525">
            <a:noFill/>
            <a:miter lim="800000"/>
            <a:headEnd/>
            <a:tailEnd/>
          </a:ln>
        </p:spPr>
      </p:pic>
      <p:sp>
        <p:nvSpPr>
          <p:cNvPr id="11" name="Rectangle 15"/>
          <p:cNvSpPr>
            <a:spLocks noChangeArrowheads="1"/>
          </p:cNvSpPr>
          <p:nvPr userDrawn="1"/>
        </p:nvSpPr>
        <p:spPr bwMode="auto">
          <a:xfrm>
            <a:off x="12358645" y="5444683"/>
            <a:ext cx="1226818" cy="323149"/>
          </a:xfrm>
          <a:prstGeom prst="rect">
            <a:avLst/>
          </a:prstGeom>
          <a:solidFill>
            <a:srgbClr val="F8F8F8"/>
          </a:solidFill>
          <a:ln w="9525" algn="ctr">
            <a:noFill/>
            <a:miter lim="800000"/>
            <a:headEnd/>
            <a:tailEnd/>
          </a:ln>
          <a:effectLst/>
        </p:spPr>
        <p:txBody>
          <a:bodyPr lIns="91401" tIns="45700" rIns="91401" bIns="45700" anchor="ctr">
            <a:spAutoFit/>
          </a:bodyPr>
          <a:lstStyle/>
          <a:p>
            <a:pPr algn="ctr" defTabSz="877625" eaLnBrk="0" fontAlgn="base" hangingPunct="0">
              <a:spcBef>
                <a:spcPct val="0"/>
              </a:spcBef>
              <a:spcAft>
                <a:spcPct val="0"/>
              </a:spcAft>
              <a:defRPr/>
            </a:pPr>
            <a:endParaRPr lang="zh-CN" altLang="zh-CN" sz="1500">
              <a:solidFill>
                <a:srgbClr val="000000"/>
              </a:solidFill>
              <a:latin typeface="FrutigerNext LT Regular" pitchFamily="34" charset="0"/>
              <a:ea typeface="ＭＳ Ｐゴシック" pitchFamily="34" charset="-128"/>
            </a:endParaRPr>
          </a:p>
        </p:txBody>
      </p:sp>
      <p:grpSp>
        <p:nvGrpSpPr>
          <p:cNvPr id="12" name="Group 16"/>
          <p:cNvGrpSpPr>
            <a:grpSpLocks/>
          </p:cNvGrpSpPr>
          <p:nvPr userDrawn="1"/>
        </p:nvGrpSpPr>
        <p:grpSpPr bwMode="auto">
          <a:xfrm>
            <a:off x="12469740" y="5278438"/>
            <a:ext cx="988755" cy="184150"/>
            <a:chOff x="6657" y="3492"/>
            <a:chExt cx="527" cy="121"/>
          </a:xfrm>
        </p:grpSpPr>
        <p:sp>
          <p:nvSpPr>
            <p:cNvPr id="13" name="Rectangle 17"/>
            <p:cNvSpPr>
              <a:spLocks noChangeArrowheads="1"/>
            </p:cNvSpPr>
            <p:nvPr/>
          </p:nvSpPr>
          <p:spPr bwMode="auto">
            <a:xfrm flipV="1">
              <a:off x="6789" y="3492"/>
              <a:ext cx="132" cy="121"/>
            </a:xfrm>
            <a:prstGeom prst="rect">
              <a:avLst/>
            </a:prstGeom>
            <a:solidFill>
              <a:srgbClr val="FFCC66"/>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 name="Rectangle 18"/>
            <p:cNvSpPr>
              <a:spLocks noChangeArrowheads="1"/>
            </p:cNvSpPr>
            <p:nvPr/>
          </p:nvSpPr>
          <p:spPr bwMode="auto">
            <a:xfrm flipV="1">
              <a:off x="6921" y="3492"/>
              <a:ext cx="131"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5" name="Rectangle 19"/>
            <p:cNvSpPr>
              <a:spLocks noChangeArrowheads="1"/>
            </p:cNvSpPr>
            <p:nvPr/>
          </p:nvSpPr>
          <p:spPr bwMode="auto">
            <a:xfrm flipV="1">
              <a:off x="7052" y="3492"/>
              <a:ext cx="132" cy="121"/>
            </a:xfrm>
            <a:prstGeom prst="rect">
              <a:avLst/>
            </a:prstGeom>
            <a:solidFill>
              <a:srgbClr val="99660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6" name="Rectangle 20"/>
            <p:cNvSpPr>
              <a:spLocks noChangeArrowheads="1"/>
            </p:cNvSpPr>
            <p:nvPr/>
          </p:nvSpPr>
          <p:spPr bwMode="auto">
            <a:xfrm flipV="1">
              <a:off x="6657" y="3492"/>
              <a:ext cx="132" cy="121"/>
            </a:xfrm>
            <a:prstGeom prst="rect">
              <a:avLst/>
            </a:prstGeom>
            <a:solidFill>
              <a:srgbClr val="FFCC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17" name="Group 21"/>
          <p:cNvGrpSpPr>
            <a:grpSpLocks/>
          </p:cNvGrpSpPr>
          <p:nvPr userDrawn="1"/>
        </p:nvGrpSpPr>
        <p:grpSpPr bwMode="auto">
          <a:xfrm>
            <a:off x="12469740" y="6203951"/>
            <a:ext cx="988755" cy="182563"/>
            <a:chOff x="6657" y="4103"/>
            <a:chExt cx="527" cy="121"/>
          </a:xfrm>
        </p:grpSpPr>
        <p:sp>
          <p:nvSpPr>
            <p:cNvPr id="18" name="Rectangle 22"/>
            <p:cNvSpPr>
              <a:spLocks noChangeArrowheads="1"/>
            </p:cNvSpPr>
            <p:nvPr/>
          </p:nvSpPr>
          <p:spPr bwMode="auto">
            <a:xfrm flipV="1">
              <a:off x="6789" y="4103"/>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9" name="Rectangle 23"/>
            <p:cNvSpPr>
              <a:spLocks noChangeArrowheads="1"/>
            </p:cNvSpPr>
            <p:nvPr/>
          </p:nvSpPr>
          <p:spPr bwMode="auto">
            <a:xfrm flipV="1">
              <a:off x="6921" y="4103"/>
              <a:ext cx="131" cy="121"/>
            </a:xfrm>
            <a:prstGeom prst="rect">
              <a:avLst/>
            </a:prstGeom>
            <a:solidFill>
              <a:srgbClr val="99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20" name="Rectangle 24"/>
            <p:cNvSpPr>
              <a:spLocks noChangeArrowheads="1"/>
            </p:cNvSpPr>
            <p:nvPr/>
          </p:nvSpPr>
          <p:spPr bwMode="auto">
            <a:xfrm flipV="1">
              <a:off x="7052" y="4103"/>
              <a:ext cx="132" cy="121"/>
            </a:xfrm>
            <a:prstGeom prst="rect">
              <a:avLst/>
            </a:prstGeom>
            <a:solidFill>
              <a:srgbClr val="0099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21" name="Rectangle 25"/>
            <p:cNvSpPr>
              <a:spLocks noChangeArrowheads="1"/>
            </p:cNvSpPr>
            <p:nvPr/>
          </p:nvSpPr>
          <p:spPr bwMode="auto">
            <a:xfrm flipV="1">
              <a:off x="6657" y="4103"/>
              <a:ext cx="132" cy="121"/>
            </a:xfrm>
            <a:prstGeom prst="rect">
              <a:avLst/>
            </a:prstGeom>
            <a:solidFill>
              <a:srgbClr val="CC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22" name="Group 26"/>
          <p:cNvGrpSpPr>
            <a:grpSpLocks/>
          </p:cNvGrpSpPr>
          <p:nvPr userDrawn="1"/>
        </p:nvGrpSpPr>
        <p:grpSpPr bwMode="auto">
          <a:xfrm>
            <a:off x="12469740" y="6450013"/>
            <a:ext cx="988755" cy="182562"/>
            <a:chOff x="6657" y="4266"/>
            <a:chExt cx="527" cy="121"/>
          </a:xfrm>
        </p:grpSpPr>
        <p:sp>
          <p:nvSpPr>
            <p:cNvPr id="23" name="Rectangle 27"/>
            <p:cNvSpPr>
              <a:spLocks noChangeArrowheads="1"/>
            </p:cNvSpPr>
            <p:nvPr/>
          </p:nvSpPr>
          <p:spPr bwMode="auto">
            <a:xfrm flipV="1">
              <a:off x="6789" y="4266"/>
              <a:ext cx="132" cy="121"/>
            </a:xfrm>
            <a:prstGeom prst="rect">
              <a:avLst/>
            </a:prstGeom>
            <a:solidFill>
              <a:srgbClr val="99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24" name="Rectangle 28"/>
            <p:cNvSpPr>
              <a:spLocks noChangeArrowheads="1"/>
            </p:cNvSpPr>
            <p:nvPr/>
          </p:nvSpPr>
          <p:spPr bwMode="auto">
            <a:xfrm flipV="1">
              <a:off x="6921" y="4266"/>
              <a:ext cx="131" cy="121"/>
            </a:xfrm>
            <a:prstGeom prst="rect">
              <a:avLst/>
            </a:prstGeom>
            <a:solidFill>
              <a:srgbClr val="0099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25" name="Rectangle 29"/>
            <p:cNvSpPr>
              <a:spLocks noChangeArrowheads="1"/>
            </p:cNvSpPr>
            <p:nvPr/>
          </p:nvSpPr>
          <p:spPr bwMode="auto">
            <a:xfrm flipV="1">
              <a:off x="7052" y="4266"/>
              <a:ext cx="132" cy="121"/>
            </a:xfrm>
            <a:prstGeom prst="rect">
              <a:avLst/>
            </a:prstGeom>
            <a:solidFill>
              <a:srgbClr val="0066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26" name="Rectangle 30"/>
            <p:cNvSpPr>
              <a:spLocks noChangeArrowheads="1"/>
            </p:cNvSpPr>
            <p:nvPr/>
          </p:nvSpPr>
          <p:spPr bwMode="auto">
            <a:xfrm flipV="1">
              <a:off x="6657" y="4266"/>
              <a:ext cx="132" cy="121"/>
            </a:xfrm>
            <a:prstGeom prst="rect">
              <a:avLst/>
            </a:prstGeom>
            <a:solidFill>
              <a:srgbClr val="CCFF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27" name="Group 31"/>
          <p:cNvGrpSpPr>
            <a:grpSpLocks/>
          </p:cNvGrpSpPr>
          <p:nvPr userDrawn="1"/>
        </p:nvGrpSpPr>
        <p:grpSpPr bwMode="auto">
          <a:xfrm>
            <a:off x="12469740" y="5527676"/>
            <a:ext cx="988755" cy="182563"/>
            <a:chOff x="6657" y="3656"/>
            <a:chExt cx="527" cy="121"/>
          </a:xfrm>
        </p:grpSpPr>
        <p:sp>
          <p:nvSpPr>
            <p:cNvPr id="28" name="Rectangle 32"/>
            <p:cNvSpPr>
              <a:spLocks noChangeArrowheads="1"/>
            </p:cNvSpPr>
            <p:nvPr/>
          </p:nvSpPr>
          <p:spPr bwMode="auto">
            <a:xfrm flipV="1">
              <a:off x="6657" y="3656"/>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29" name="Rectangle 33"/>
            <p:cNvSpPr>
              <a:spLocks noChangeArrowheads="1"/>
            </p:cNvSpPr>
            <p:nvPr/>
          </p:nvSpPr>
          <p:spPr bwMode="auto">
            <a:xfrm flipV="1">
              <a:off x="6789" y="3656"/>
              <a:ext cx="132"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30" name="Rectangle 34"/>
            <p:cNvSpPr>
              <a:spLocks noChangeArrowheads="1"/>
            </p:cNvSpPr>
            <p:nvPr/>
          </p:nvSpPr>
          <p:spPr bwMode="auto">
            <a:xfrm flipV="1">
              <a:off x="6921" y="3656"/>
              <a:ext cx="131" cy="121"/>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31" name="Rectangle 35"/>
            <p:cNvSpPr>
              <a:spLocks noChangeArrowheads="1"/>
            </p:cNvSpPr>
            <p:nvPr/>
          </p:nvSpPr>
          <p:spPr bwMode="auto">
            <a:xfrm flipV="1">
              <a:off x="7052" y="3656"/>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32" name="Group 36"/>
          <p:cNvGrpSpPr>
            <a:grpSpLocks/>
          </p:cNvGrpSpPr>
          <p:nvPr userDrawn="1"/>
        </p:nvGrpSpPr>
        <p:grpSpPr bwMode="auto">
          <a:xfrm>
            <a:off x="12469740" y="5957888"/>
            <a:ext cx="988755" cy="182562"/>
            <a:chOff x="6657" y="3941"/>
            <a:chExt cx="527" cy="121"/>
          </a:xfrm>
        </p:grpSpPr>
        <p:sp>
          <p:nvSpPr>
            <p:cNvPr id="33" name="Rectangle 37"/>
            <p:cNvSpPr>
              <a:spLocks noChangeArrowheads="1"/>
            </p:cNvSpPr>
            <p:nvPr/>
          </p:nvSpPr>
          <p:spPr bwMode="auto">
            <a:xfrm flipV="1">
              <a:off x="6789" y="3941"/>
              <a:ext cx="132" cy="121"/>
            </a:xfrm>
            <a:prstGeom prst="rect">
              <a:avLst/>
            </a:prstGeom>
            <a:solidFill>
              <a:srgbClr val="CCFF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34" name="Rectangle 38"/>
            <p:cNvSpPr>
              <a:spLocks noChangeArrowheads="1"/>
            </p:cNvSpPr>
            <p:nvPr/>
          </p:nvSpPr>
          <p:spPr bwMode="auto">
            <a:xfrm flipV="1">
              <a:off x="6921" y="3941"/>
              <a:ext cx="131" cy="121"/>
            </a:xfrm>
            <a:prstGeom prst="rect">
              <a:avLst/>
            </a:prstGeom>
            <a:solidFill>
              <a:srgbClr val="66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35" name="Rectangle 39"/>
            <p:cNvSpPr>
              <a:spLocks noChangeArrowheads="1"/>
            </p:cNvSpPr>
            <p:nvPr/>
          </p:nvSpPr>
          <p:spPr bwMode="auto">
            <a:xfrm flipV="1">
              <a:off x="7052" y="3941"/>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36" name="Rectangle 40"/>
            <p:cNvSpPr>
              <a:spLocks noChangeArrowheads="1"/>
            </p:cNvSpPr>
            <p:nvPr/>
          </p:nvSpPr>
          <p:spPr bwMode="auto">
            <a:xfrm flipV="1">
              <a:off x="6657" y="3941"/>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37" name="Group 41"/>
          <p:cNvGrpSpPr>
            <a:grpSpLocks/>
          </p:cNvGrpSpPr>
          <p:nvPr userDrawn="1"/>
        </p:nvGrpSpPr>
        <p:grpSpPr bwMode="auto">
          <a:xfrm>
            <a:off x="12469740" y="6697663"/>
            <a:ext cx="988755" cy="182562"/>
            <a:chOff x="6657" y="4430"/>
            <a:chExt cx="527" cy="121"/>
          </a:xfrm>
        </p:grpSpPr>
        <p:sp>
          <p:nvSpPr>
            <p:cNvPr id="38" name="Rectangle 42"/>
            <p:cNvSpPr>
              <a:spLocks noChangeArrowheads="1"/>
            </p:cNvSpPr>
            <p:nvPr/>
          </p:nvSpPr>
          <p:spPr bwMode="auto">
            <a:xfrm flipV="1">
              <a:off x="6789" y="4430"/>
              <a:ext cx="132"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39" name="Rectangle 43"/>
            <p:cNvSpPr>
              <a:spLocks noChangeArrowheads="1"/>
            </p:cNvSpPr>
            <p:nvPr/>
          </p:nvSpPr>
          <p:spPr bwMode="auto">
            <a:xfrm flipV="1">
              <a:off x="6921" y="4430"/>
              <a:ext cx="131" cy="121"/>
            </a:xfrm>
            <a:prstGeom prst="rect">
              <a:avLst/>
            </a:prstGeom>
            <a:solidFill>
              <a:srgbClr val="0066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40" name="Rectangle 44"/>
            <p:cNvSpPr>
              <a:spLocks noChangeArrowheads="1"/>
            </p:cNvSpPr>
            <p:nvPr/>
          </p:nvSpPr>
          <p:spPr bwMode="auto">
            <a:xfrm flipV="1">
              <a:off x="7052" y="4430"/>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41" name="Rectangle 45"/>
            <p:cNvSpPr>
              <a:spLocks noChangeArrowheads="1"/>
            </p:cNvSpPr>
            <p:nvPr/>
          </p:nvSpPr>
          <p:spPr bwMode="auto">
            <a:xfrm flipV="1">
              <a:off x="6657" y="4430"/>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42" name="Group 46"/>
          <p:cNvGrpSpPr>
            <a:grpSpLocks/>
          </p:cNvGrpSpPr>
          <p:nvPr userDrawn="1"/>
        </p:nvGrpSpPr>
        <p:grpSpPr bwMode="auto">
          <a:xfrm>
            <a:off x="12469740" y="5032375"/>
            <a:ext cx="988755" cy="184150"/>
            <a:chOff x="6657" y="3329"/>
            <a:chExt cx="527" cy="122"/>
          </a:xfrm>
        </p:grpSpPr>
        <p:sp>
          <p:nvSpPr>
            <p:cNvPr id="43" name="Rectangle 47"/>
            <p:cNvSpPr>
              <a:spLocks noChangeArrowheads="1"/>
            </p:cNvSpPr>
            <p:nvPr/>
          </p:nvSpPr>
          <p:spPr bwMode="auto">
            <a:xfrm flipV="1">
              <a:off x="6789" y="3329"/>
              <a:ext cx="132" cy="122"/>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44" name="Rectangle 48"/>
            <p:cNvSpPr>
              <a:spLocks noChangeArrowheads="1"/>
            </p:cNvSpPr>
            <p:nvPr/>
          </p:nvSpPr>
          <p:spPr bwMode="auto">
            <a:xfrm flipV="1">
              <a:off x="6921" y="3329"/>
              <a:ext cx="131" cy="122"/>
            </a:xfrm>
            <a:prstGeom prst="rect">
              <a:avLst/>
            </a:prstGeom>
            <a:solidFill>
              <a:srgbClr val="99660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45" name="Rectangle 49"/>
            <p:cNvSpPr>
              <a:spLocks noChangeArrowheads="1"/>
            </p:cNvSpPr>
            <p:nvPr/>
          </p:nvSpPr>
          <p:spPr bwMode="auto">
            <a:xfrm flipV="1">
              <a:off x="7052" y="3329"/>
              <a:ext cx="132" cy="122"/>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46" name="Rectangle 50"/>
            <p:cNvSpPr>
              <a:spLocks noChangeArrowheads="1"/>
            </p:cNvSpPr>
            <p:nvPr/>
          </p:nvSpPr>
          <p:spPr bwMode="auto">
            <a:xfrm flipV="1">
              <a:off x="6657" y="3329"/>
              <a:ext cx="132" cy="122"/>
            </a:xfrm>
            <a:prstGeom prst="rect">
              <a:avLst/>
            </a:prstGeom>
            <a:solidFill>
              <a:srgbClr val="FFCC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47" name="Group 51"/>
          <p:cNvGrpSpPr>
            <a:grpSpLocks/>
          </p:cNvGrpSpPr>
          <p:nvPr userDrawn="1"/>
        </p:nvGrpSpPr>
        <p:grpSpPr bwMode="auto">
          <a:xfrm>
            <a:off x="12469740" y="4600576"/>
            <a:ext cx="988755" cy="182563"/>
            <a:chOff x="6657" y="3043"/>
            <a:chExt cx="527" cy="121"/>
          </a:xfrm>
        </p:grpSpPr>
        <p:sp>
          <p:nvSpPr>
            <p:cNvPr id="48" name="Rectangle 52"/>
            <p:cNvSpPr>
              <a:spLocks noChangeArrowheads="1"/>
            </p:cNvSpPr>
            <p:nvPr/>
          </p:nvSpPr>
          <p:spPr bwMode="auto">
            <a:xfrm flipV="1">
              <a:off x="6921" y="3043"/>
              <a:ext cx="131"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49" name="Rectangle 53"/>
            <p:cNvSpPr>
              <a:spLocks noChangeArrowheads="1"/>
            </p:cNvSpPr>
            <p:nvPr/>
          </p:nvSpPr>
          <p:spPr bwMode="auto">
            <a:xfrm flipV="1">
              <a:off x="7052" y="3043"/>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50" name="Rectangle 54"/>
            <p:cNvSpPr>
              <a:spLocks noChangeArrowheads="1"/>
            </p:cNvSpPr>
            <p:nvPr/>
          </p:nvSpPr>
          <p:spPr bwMode="auto">
            <a:xfrm flipV="1">
              <a:off x="6657" y="3043"/>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51" name="Rectangle 55"/>
            <p:cNvSpPr>
              <a:spLocks noChangeArrowheads="1"/>
            </p:cNvSpPr>
            <p:nvPr/>
          </p:nvSpPr>
          <p:spPr bwMode="auto">
            <a:xfrm flipV="1">
              <a:off x="6789" y="3043"/>
              <a:ext cx="132" cy="121"/>
            </a:xfrm>
            <a:prstGeom prst="rect">
              <a:avLst/>
            </a:prstGeom>
            <a:solidFill>
              <a:srgbClr val="66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52" name="Group 56"/>
          <p:cNvGrpSpPr>
            <a:grpSpLocks/>
          </p:cNvGrpSpPr>
          <p:nvPr userDrawn="1"/>
        </p:nvGrpSpPr>
        <p:grpSpPr bwMode="auto">
          <a:xfrm>
            <a:off x="12469740" y="4354513"/>
            <a:ext cx="988755" cy="184150"/>
            <a:chOff x="6657" y="2881"/>
            <a:chExt cx="527" cy="121"/>
          </a:xfrm>
        </p:grpSpPr>
        <p:sp>
          <p:nvSpPr>
            <p:cNvPr id="53" name="Rectangle 57"/>
            <p:cNvSpPr>
              <a:spLocks noChangeArrowheads="1"/>
            </p:cNvSpPr>
            <p:nvPr/>
          </p:nvSpPr>
          <p:spPr bwMode="auto">
            <a:xfrm flipV="1">
              <a:off x="6921" y="2881"/>
              <a:ext cx="131" cy="121"/>
            </a:xfrm>
            <a:prstGeom prst="rect">
              <a:avLst/>
            </a:prstGeom>
            <a:solidFill>
              <a:srgbClr val="B2B2B2"/>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54" name="Rectangle 58"/>
            <p:cNvSpPr>
              <a:spLocks noChangeArrowheads="1"/>
            </p:cNvSpPr>
            <p:nvPr/>
          </p:nvSpPr>
          <p:spPr bwMode="auto">
            <a:xfrm flipV="1">
              <a:off x="7052" y="2881"/>
              <a:ext cx="132" cy="121"/>
            </a:xfrm>
            <a:prstGeom prst="rect">
              <a:avLst/>
            </a:prstGeom>
            <a:solidFill>
              <a:srgbClr val="EAEAE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55" name="Rectangle 59"/>
            <p:cNvSpPr>
              <a:spLocks noChangeArrowheads="1"/>
            </p:cNvSpPr>
            <p:nvPr/>
          </p:nvSpPr>
          <p:spPr bwMode="auto">
            <a:xfrm flipV="1">
              <a:off x="6657" y="2881"/>
              <a:ext cx="132" cy="121"/>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56" name="Rectangle 60"/>
            <p:cNvSpPr>
              <a:spLocks noChangeArrowheads="1"/>
            </p:cNvSpPr>
            <p:nvPr/>
          </p:nvSpPr>
          <p:spPr bwMode="auto">
            <a:xfrm flipV="1">
              <a:off x="6789" y="2881"/>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sp>
        <p:nvSpPr>
          <p:cNvPr id="57" name="Rectangle 61"/>
          <p:cNvSpPr>
            <a:spLocks noChangeArrowheads="1"/>
          </p:cNvSpPr>
          <p:nvPr userDrawn="1"/>
        </p:nvSpPr>
        <p:spPr bwMode="auto">
          <a:xfrm>
            <a:off x="12266594" y="2263775"/>
            <a:ext cx="1401397" cy="2654300"/>
          </a:xfrm>
          <a:prstGeom prst="rect">
            <a:avLst/>
          </a:prstGeom>
          <a:noFill/>
          <a:ln w="9525">
            <a:noFill/>
            <a:miter lim="800000"/>
            <a:headEnd/>
            <a:tailEnd/>
          </a:ln>
          <a:effectLst/>
        </p:spPr>
        <p:txBody>
          <a:bodyPr lIns="87775" tIns="43889" rIns="87775" bIns="43889"/>
          <a:lstStyle/>
          <a:p>
            <a:pPr marL="342797" indent="-342797" eaLnBrk="0" fontAlgn="base" hangingPunct="0">
              <a:lnSpc>
                <a:spcPct val="120000"/>
              </a:lnSpc>
              <a:spcBef>
                <a:spcPct val="20000"/>
              </a:spcBef>
              <a:spcAft>
                <a:spcPct val="0"/>
              </a:spcAft>
              <a:buSzPct val="100000"/>
            </a:pPr>
            <a:r>
              <a:rPr lang="zh-CN" altLang="en-US" sz="1200" dirty="0">
                <a:solidFill>
                  <a:srgbClr val="F8F8F8"/>
                </a:solidFill>
                <a:latin typeface="Arial Unicode MS" pitchFamily="34" charset="-122"/>
                <a:ea typeface="Arial Unicode MS" pitchFamily="34" charset="-122"/>
                <a:cs typeface="Arial Unicode MS" pitchFamily="34" charset="-122"/>
                <a:sym typeface="Arial" pitchFamily="34" charset="0"/>
              </a:rPr>
              <a:t>配色参考方案：</a:t>
            </a:r>
          </a:p>
          <a:p>
            <a:pPr marL="342797" indent="-342797" eaLnBrk="0" fontAlgn="base" hangingPunct="0">
              <a:lnSpc>
                <a:spcPct val="120000"/>
              </a:lnSpc>
              <a:spcBef>
                <a:spcPct val="20000"/>
              </a:spcBef>
              <a:spcAft>
                <a:spcPct val="0"/>
              </a:spcAft>
              <a:buSzPct val="100000"/>
            </a:pPr>
            <a:r>
              <a:rPr lang="zh-CN" altLang="en-US" sz="1200" dirty="0">
                <a:solidFill>
                  <a:srgbClr val="F8F8F8"/>
                </a:solidFill>
                <a:latin typeface="Arial Unicode MS" pitchFamily="34" charset="-122"/>
                <a:ea typeface="Arial Unicode MS" pitchFamily="34" charset="-122"/>
                <a:cs typeface="Arial Unicode MS" pitchFamily="34" charset="-122"/>
                <a:sym typeface="Arial" pitchFamily="34" charset="0"/>
              </a:rPr>
              <a:t>建议同一页面内不超过四种颜色，以下是９组配色方案，同一页面内只选择一组使用。</a:t>
            </a:r>
          </a:p>
          <a:p>
            <a:pPr marL="342797" indent="-342797" eaLnBrk="0" fontAlgn="base" hangingPunct="0">
              <a:lnSpc>
                <a:spcPct val="120000"/>
              </a:lnSpc>
              <a:spcBef>
                <a:spcPct val="20000"/>
              </a:spcBef>
              <a:spcAft>
                <a:spcPct val="0"/>
              </a:spcAft>
              <a:buSzPct val="100000"/>
            </a:pPr>
            <a:r>
              <a:rPr lang="zh-CN" altLang="en-US" sz="1200" dirty="0">
                <a:solidFill>
                  <a:srgbClr val="F8F8F8"/>
                </a:solidFill>
                <a:latin typeface="Arial Unicode MS" pitchFamily="34" charset="-122"/>
                <a:ea typeface="Arial Unicode MS" pitchFamily="34" charset="-122"/>
                <a:cs typeface="Arial Unicode MS" pitchFamily="34" charset="-122"/>
                <a:sym typeface="Arial" pitchFamily="34" charset="0"/>
              </a:rPr>
              <a:t>（仅供参考）</a:t>
            </a:r>
          </a:p>
        </p:txBody>
      </p:sp>
      <p:sp>
        <p:nvSpPr>
          <p:cNvPr id="58" name="Rectangle 62"/>
          <p:cNvSpPr>
            <a:spLocks noChangeArrowheads="1"/>
          </p:cNvSpPr>
          <p:nvPr userDrawn="1"/>
        </p:nvSpPr>
        <p:spPr bwMode="auto">
          <a:xfrm>
            <a:off x="12266594" y="-61913"/>
            <a:ext cx="1401397" cy="838201"/>
          </a:xfrm>
          <a:prstGeom prst="rect">
            <a:avLst/>
          </a:prstGeom>
          <a:noFill/>
          <a:ln w="9525">
            <a:noFill/>
            <a:miter lim="800000"/>
            <a:headEnd/>
            <a:tailEnd/>
          </a:ln>
          <a:effectLst/>
        </p:spPr>
        <p:txBody>
          <a:bodyPr lIns="87775" tIns="43889" rIns="87775" bIns="43889"/>
          <a:lstStyle/>
          <a:p>
            <a:pPr marL="342797" indent="-342797" eaLnBrk="0" fontAlgn="base" hangingPunct="0">
              <a:lnSpc>
                <a:spcPct val="120000"/>
              </a:lnSpc>
              <a:spcBef>
                <a:spcPct val="20000"/>
              </a:spcBef>
              <a:spcAft>
                <a:spcPct val="0"/>
              </a:spcAft>
              <a:buSzPct val="100000"/>
            </a:pPr>
            <a:r>
              <a:rPr lang="zh-CN" altLang="en-US" sz="1200">
                <a:solidFill>
                  <a:srgbClr val="F8F8F8"/>
                </a:solidFill>
                <a:latin typeface="Arial Unicode MS" pitchFamily="34" charset="-122"/>
                <a:ea typeface="Arial Unicode MS" pitchFamily="34" charset="-122"/>
                <a:cs typeface="Arial Unicode MS" pitchFamily="34" charset="-122"/>
                <a:sym typeface="Arial" pitchFamily="34" charset="0"/>
              </a:rPr>
              <a:t>客户或者合作伙伴的标志放在右上角</a:t>
            </a:r>
            <a:r>
              <a:rPr lang="zh-CN" altLang="zh-CN" sz="1200">
                <a:solidFill>
                  <a:srgbClr val="F8F8F8"/>
                </a:solidFill>
                <a:latin typeface="Arial Unicode MS" pitchFamily="34" charset="-122"/>
                <a:ea typeface="Arial Unicode MS" pitchFamily="34" charset="-122"/>
                <a:cs typeface="Arial Unicode MS" pitchFamily="34" charset="-122"/>
                <a:sym typeface="Arial" pitchFamily="34" charset="0"/>
              </a:rPr>
              <a:t>.</a:t>
            </a:r>
          </a:p>
        </p:txBody>
      </p:sp>
      <p:sp>
        <p:nvSpPr>
          <p:cNvPr id="1508364" name="Rectangle 12"/>
          <p:cNvSpPr>
            <a:spLocks noGrp="1" noChangeArrowheads="1"/>
          </p:cNvSpPr>
          <p:nvPr>
            <p:ph type="ctrTitle" hasCustomPrompt="1"/>
          </p:nvPr>
        </p:nvSpPr>
        <p:spPr>
          <a:xfrm>
            <a:off x="264871" y="2130426"/>
            <a:ext cx="8206775" cy="1470025"/>
          </a:xfrm>
        </p:spPr>
        <p:txBody>
          <a:bodyPr/>
          <a:lstStyle>
            <a:lvl1pPr>
              <a:defRPr sz="3999" baseline="0">
                <a:solidFill>
                  <a:schemeClr val="bg1"/>
                </a:solidFill>
                <a:latin typeface="Arial" panose="020B0604020202020204" pitchFamily="34" charset="0"/>
                <a:cs typeface="Arial" panose="020B0604020202020204" pitchFamily="34" charset="0"/>
              </a:defRPr>
            </a:lvl1pPr>
          </a:lstStyle>
          <a:p>
            <a:r>
              <a:rPr lang="en-CA" altLang="zh-CN" dirty="0"/>
              <a:t>Title</a:t>
            </a:r>
            <a:endParaRPr lang="zh-CN" altLang="en-US" dirty="0"/>
          </a:p>
        </p:txBody>
      </p:sp>
      <p:sp>
        <p:nvSpPr>
          <p:cNvPr id="1508365" name="Rectangle 13"/>
          <p:cNvSpPr>
            <a:spLocks noGrp="1" noChangeArrowheads="1"/>
          </p:cNvSpPr>
          <p:nvPr>
            <p:ph type="subTitle" idx="1" hasCustomPrompt="1"/>
          </p:nvPr>
        </p:nvSpPr>
        <p:spPr>
          <a:xfrm>
            <a:off x="276300" y="4108450"/>
            <a:ext cx="7619431" cy="533400"/>
          </a:xfrm>
        </p:spPr>
        <p:txBody>
          <a:bodyPr anchor="ctr"/>
          <a:lstStyle>
            <a:lvl1pPr marL="0" indent="0">
              <a:buFontTx/>
              <a:buNone/>
              <a:defRPr sz="1999">
                <a:solidFill>
                  <a:schemeClr val="bg1"/>
                </a:solidFill>
                <a:latin typeface="Arial" panose="020B0604020202020204" pitchFamily="34" charset="0"/>
                <a:cs typeface="Arial" panose="020B0604020202020204" pitchFamily="34" charset="0"/>
              </a:defRPr>
            </a:lvl1pPr>
          </a:lstStyle>
          <a:p>
            <a:r>
              <a:rPr lang="en-CA" altLang="zh-CN" dirty="0"/>
              <a:t>20yy-mm-dd</a:t>
            </a:r>
            <a:endParaRPr lang="zh-CN" altLang="en-US" dirty="0"/>
          </a:p>
        </p:txBody>
      </p:sp>
    </p:spTree>
    <p:extLst>
      <p:ext uri="{BB962C8B-B14F-4D97-AF65-F5344CB8AC3E}">
        <p14:creationId xmlns:p14="http://schemas.microsoft.com/office/powerpoint/2010/main" val="406051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Normal">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idx="1"/>
          </p:nvPr>
        </p:nvSpPr>
        <p:spPr>
          <a:xfrm>
            <a:off x="76181" y="764707"/>
            <a:ext cx="12106297" cy="5741101"/>
          </a:xfrm>
        </p:spPr>
        <p:txBody>
          <a:bodyPr/>
          <a:lstStyle>
            <a:lvl1pPr>
              <a:spcBef>
                <a:spcPts val="900"/>
              </a:spcBef>
              <a:defRPr/>
            </a:lvl1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1109533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sz="half" idx="1"/>
          </p:nvPr>
        </p:nvSpPr>
        <p:spPr>
          <a:xfrm>
            <a:off x="76182" y="764706"/>
            <a:ext cx="6024327" cy="5741101"/>
          </a:xfrm>
        </p:spPr>
        <p:txBody>
          <a:bodyPr/>
          <a:lstStyle>
            <a:lvl1pPr>
              <a:defRPr sz="1499"/>
            </a:lvl1pPr>
            <a:lvl2pPr>
              <a:defRPr sz="1200"/>
            </a:lvl2pPr>
            <a:lvl3pPr>
              <a:defRPr sz="1050"/>
            </a:lvl3pPr>
            <a:lvl4pPr>
              <a:defRPr sz="1050"/>
            </a:lvl4pPr>
            <a:lvl5pPr>
              <a:defRPr sz="1050"/>
            </a:lvl5pPr>
            <a:lvl6pPr>
              <a:defRPr sz="1349"/>
            </a:lvl6pPr>
            <a:lvl7pPr>
              <a:defRPr sz="1349"/>
            </a:lvl7pPr>
            <a:lvl8pPr>
              <a:defRPr sz="1349"/>
            </a:lvl8pPr>
            <a:lvl9pPr>
              <a:defRPr sz="134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6167990" y="764706"/>
            <a:ext cx="6016076" cy="5741101"/>
          </a:xfrm>
        </p:spPr>
        <p:txBody>
          <a:bodyPr/>
          <a:lstStyle>
            <a:lvl1pPr>
              <a:defRPr sz="1499"/>
            </a:lvl1pPr>
            <a:lvl2pPr>
              <a:defRPr sz="1200"/>
            </a:lvl2pPr>
            <a:lvl3pPr>
              <a:defRPr sz="1050"/>
            </a:lvl3pPr>
            <a:lvl4pPr>
              <a:defRPr sz="1050"/>
            </a:lvl4pPr>
            <a:lvl5pPr>
              <a:defRPr sz="1050"/>
            </a:lvl5pPr>
            <a:lvl6pPr>
              <a:defRPr sz="1349"/>
            </a:lvl6pPr>
            <a:lvl7pPr>
              <a:defRPr sz="1349"/>
            </a:lvl7pPr>
            <a:lvl8pPr>
              <a:defRPr sz="1349"/>
            </a:lvl8pPr>
            <a:lvl9pPr>
              <a:defRPr sz="134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23252346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76181" y="764706"/>
            <a:ext cx="12107887" cy="2808313"/>
          </a:xfrm>
        </p:spPr>
        <p:txBody>
          <a:bodyPr/>
          <a:lstStyle>
            <a:lvl1pPr>
              <a:defRPr sz="1499"/>
            </a:lvl1pPr>
            <a:lvl2pPr>
              <a:defRPr sz="1200"/>
            </a:lvl2pPr>
            <a:lvl3pPr>
              <a:defRPr sz="1050"/>
            </a:lvl3pPr>
            <a:lvl4pPr>
              <a:defRPr sz="1050"/>
            </a:lvl4pPr>
            <a:lvl5pPr>
              <a:defRPr sz="1050"/>
            </a:lvl5pPr>
            <a:lvl6pPr>
              <a:defRPr sz="1349"/>
            </a:lvl6pPr>
            <a:lvl7pPr>
              <a:defRPr sz="1349"/>
            </a:lvl7pPr>
            <a:lvl8pPr>
              <a:defRPr sz="1349"/>
            </a:lvl8pPr>
            <a:lvl9pPr>
              <a:defRPr sz="134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76180" y="3681028"/>
            <a:ext cx="12107885" cy="2824776"/>
          </a:xfrm>
        </p:spPr>
        <p:txBody>
          <a:bodyPr/>
          <a:lstStyle>
            <a:lvl1pPr>
              <a:defRPr sz="1499"/>
            </a:lvl1pPr>
            <a:lvl2pPr>
              <a:defRPr sz="1200"/>
            </a:lvl2pPr>
            <a:lvl3pPr>
              <a:defRPr sz="1050"/>
            </a:lvl3pPr>
            <a:lvl4pPr>
              <a:defRPr sz="1050"/>
            </a:lvl4pPr>
            <a:lvl5pPr>
              <a:defRPr sz="1050"/>
            </a:lvl5pPr>
            <a:lvl6pPr>
              <a:defRPr sz="1349"/>
            </a:lvl6pPr>
            <a:lvl7pPr>
              <a:defRPr sz="1349"/>
            </a:lvl7pPr>
            <a:lvl8pPr>
              <a:defRPr sz="1349"/>
            </a:lvl8pPr>
            <a:lvl9pPr>
              <a:defRPr sz="134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780442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76181" y="764707"/>
            <a:ext cx="6019819" cy="2761129"/>
          </a:xfrm>
        </p:spPr>
        <p:txBody>
          <a:bodyPr/>
          <a:lstStyle>
            <a:lvl1pPr>
              <a:defRPr sz="1499"/>
            </a:lvl1pPr>
            <a:lvl2pPr>
              <a:defRPr sz="1200"/>
            </a:lvl2pPr>
            <a:lvl3pPr>
              <a:defRPr sz="1050"/>
            </a:lvl3pPr>
            <a:lvl4pPr>
              <a:defRPr sz="1050"/>
            </a:lvl4pPr>
            <a:lvl5pPr>
              <a:defRPr sz="1050"/>
            </a:lvl5pPr>
            <a:lvl6pPr>
              <a:defRPr sz="1349"/>
            </a:lvl6pPr>
            <a:lvl7pPr>
              <a:defRPr sz="1349"/>
            </a:lvl7pPr>
            <a:lvl8pPr>
              <a:defRPr sz="1349"/>
            </a:lvl8pPr>
            <a:lvl9pPr>
              <a:defRPr sz="134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6167990" y="3681028"/>
            <a:ext cx="6016076" cy="2824776"/>
          </a:xfrm>
        </p:spPr>
        <p:txBody>
          <a:bodyPr/>
          <a:lstStyle>
            <a:lvl1pPr>
              <a:defRPr sz="1499"/>
            </a:lvl1pPr>
            <a:lvl2pPr>
              <a:defRPr sz="1200"/>
            </a:lvl2pPr>
            <a:lvl3pPr>
              <a:defRPr sz="1050"/>
            </a:lvl3pPr>
            <a:lvl4pPr>
              <a:defRPr sz="1050"/>
            </a:lvl4pPr>
            <a:lvl5pPr>
              <a:defRPr sz="1050"/>
            </a:lvl5pPr>
            <a:lvl6pPr>
              <a:defRPr sz="1349"/>
            </a:lvl6pPr>
            <a:lvl7pPr>
              <a:defRPr sz="1349"/>
            </a:lvl7pPr>
            <a:lvl8pPr>
              <a:defRPr sz="1349"/>
            </a:lvl8pPr>
            <a:lvl9pPr>
              <a:defRPr sz="134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内容占位符 2"/>
          <p:cNvSpPr>
            <a:spLocks noGrp="1"/>
          </p:cNvSpPr>
          <p:nvPr>
            <p:ph sz="half" idx="10"/>
          </p:nvPr>
        </p:nvSpPr>
        <p:spPr>
          <a:xfrm>
            <a:off x="6167990" y="764707"/>
            <a:ext cx="6016076" cy="2761129"/>
          </a:xfrm>
        </p:spPr>
        <p:txBody>
          <a:bodyPr/>
          <a:lstStyle>
            <a:lvl1pPr>
              <a:defRPr sz="1499"/>
            </a:lvl1pPr>
            <a:lvl2pPr>
              <a:defRPr sz="1200"/>
            </a:lvl2pPr>
            <a:lvl3pPr>
              <a:defRPr sz="1050"/>
            </a:lvl3pPr>
            <a:lvl4pPr>
              <a:defRPr sz="1050"/>
            </a:lvl4pPr>
            <a:lvl5pPr>
              <a:defRPr sz="1050"/>
            </a:lvl5pPr>
            <a:lvl6pPr>
              <a:defRPr sz="1349"/>
            </a:lvl6pPr>
            <a:lvl7pPr>
              <a:defRPr sz="1349"/>
            </a:lvl7pPr>
            <a:lvl8pPr>
              <a:defRPr sz="1349"/>
            </a:lvl8pPr>
            <a:lvl9pPr>
              <a:defRPr sz="134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内容占位符 3"/>
          <p:cNvSpPr>
            <a:spLocks noGrp="1"/>
          </p:cNvSpPr>
          <p:nvPr>
            <p:ph sz="half" idx="11"/>
          </p:nvPr>
        </p:nvSpPr>
        <p:spPr>
          <a:xfrm>
            <a:off x="76181" y="3681028"/>
            <a:ext cx="6019819" cy="2743200"/>
          </a:xfrm>
        </p:spPr>
        <p:txBody>
          <a:bodyPr/>
          <a:lstStyle>
            <a:lvl1pPr>
              <a:defRPr sz="1499"/>
            </a:lvl1pPr>
            <a:lvl2pPr>
              <a:defRPr sz="1200"/>
            </a:lvl2pPr>
            <a:lvl3pPr>
              <a:defRPr sz="1050"/>
            </a:lvl3pPr>
            <a:lvl4pPr>
              <a:defRPr sz="1050"/>
            </a:lvl4pPr>
            <a:lvl5pPr>
              <a:defRPr sz="1050"/>
            </a:lvl5pPr>
            <a:lvl6pPr>
              <a:defRPr sz="1349"/>
            </a:lvl6pPr>
            <a:lvl7pPr>
              <a:defRPr sz="1349"/>
            </a:lvl7pPr>
            <a:lvl8pPr>
              <a:defRPr sz="1349"/>
            </a:lvl8pPr>
            <a:lvl9pPr>
              <a:defRPr sz="134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0743724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Picture">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lvl1pPr>
              <a:defRPr/>
            </a:lvl1pPr>
          </a:lstStyle>
          <a:p>
            <a:r>
              <a:rPr lang="en-CA" altLang="zh-CN" dirty="0"/>
              <a:t>Title</a:t>
            </a:r>
            <a:endParaRPr lang="zh-CN" altLang="en-US" dirty="0"/>
          </a:p>
        </p:txBody>
      </p:sp>
    </p:spTree>
    <p:extLst>
      <p:ext uri="{BB962C8B-B14F-4D97-AF65-F5344CB8AC3E}">
        <p14:creationId xmlns:p14="http://schemas.microsoft.com/office/powerpoint/2010/main" val="26376622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767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Normal">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idx="1"/>
          </p:nvPr>
        </p:nvSpPr>
        <p:spPr>
          <a:xfrm>
            <a:off x="76180" y="764705"/>
            <a:ext cx="12106297" cy="5741101"/>
          </a:xfrm>
        </p:spPr>
        <p:txBody>
          <a:bodyPr/>
          <a:lstStyle>
            <a:lvl1pPr>
              <a:spcBef>
                <a:spcPts val="1200"/>
              </a:spcBef>
              <a:defRPr/>
            </a:lvl1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281310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sz="half" idx="1"/>
          </p:nvPr>
        </p:nvSpPr>
        <p:spPr>
          <a:xfrm>
            <a:off x="76180" y="764704"/>
            <a:ext cx="6024327" cy="5741101"/>
          </a:xfrm>
        </p:spPr>
        <p:txBody>
          <a:bodyPr/>
          <a:lstStyle>
            <a:lvl1pPr>
              <a:defRPr sz="1999"/>
            </a:lvl1pPr>
            <a:lvl2pPr>
              <a:defRPr sz="1600"/>
            </a:lvl2pPr>
            <a:lvl3pPr>
              <a:defRPr sz="1400"/>
            </a:lvl3pPr>
            <a:lvl4pPr>
              <a:defRPr sz="1400"/>
            </a:lvl4pPr>
            <a:lvl5pPr>
              <a:defRPr sz="1400"/>
            </a:lvl5pPr>
            <a:lvl6pPr>
              <a:defRPr sz="1799"/>
            </a:lvl6pPr>
            <a:lvl7pPr>
              <a:defRPr sz="1799"/>
            </a:lvl7pPr>
            <a:lvl8pPr>
              <a:defRPr sz="1799"/>
            </a:lvl8pPr>
            <a:lvl9pPr>
              <a:defRPr sz="179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6167989" y="764704"/>
            <a:ext cx="6016076" cy="5741101"/>
          </a:xfrm>
        </p:spPr>
        <p:txBody>
          <a:bodyPr/>
          <a:lstStyle>
            <a:lvl1pPr>
              <a:defRPr sz="1999"/>
            </a:lvl1pPr>
            <a:lvl2pPr>
              <a:defRPr sz="1600"/>
            </a:lvl2pPr>
            <a:lvl3pPr>
              <a:defRPr sz="1400"/>
            </a:lvl3pPr>
            <a:lvl4pPr>
              <a:defRPr sz="1400"/>
            </a:lvl4pPr>
            <a:lvl5pPr>
              <a:defRPr sz="1400"/>
            </a:lvl5pPr>
            <a:lvl6pPr>
              <a:defRPr sz="1799"/>
            </a:lvl6pPr>
            <a:lvl7pPr>
              <a:defRPr sz="1799"/>
            </a:lvl7pPr>
            <a:lvl8pPr>
              <a:defRPr sz="1799"/>
            </a:lvl8pPr>
            <a:lvl9pPr>
              <a:defRPr sz="179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342259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76180" y="764704"/>
            <a:ext cx="12107886" cy="2808313"/>
          </a:xfrm>
        </p:spPr>
        <p:txBody>
          <a:bodyPr/>
          <a:lstStyle>
            <a:lvl1pPr>
              <a:defRPr sz="1999"/>
            </a:lvl1pPr>
            <a:lvl2pPr>
              <a:defRPr sz="1600"/>
            </a:lvl2pPr>
            <a:lvl3pPr>
              <a:defRPr sz="1400"/>
            </a:lvl3pPr>
            <a:lvl4pPr>
              <a:defRPr sz="1400"/>
            </a:lvl4pPr>
            <a:lvl5pPr>
              <a:defRPr sz="1400"/>
            </a:lvl5pPr>
            <a:lvl6pPr>
              <a:defRPr sz="1799"/>
            </a:lvl6pPr>
            <a:lvl7pPr>
              <a:defRPr sz="1799"/>
            </a:lvl7pPr>
            <a:lvl8pPr>
              <a:defRPr sz="1799"/>
            </a:lvl8pPr>
            <a:lvl9pPr>
              <a:defRPr sz="179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76180" y="3681028"/>
            <a:ext cx="12107885" cy="2824776"/>
          </a:xfrm>
        </p:spPr>
        <p:txBody>
          <a:bodyPr/>
          <a:lstStyle>
            <a:lvl1pPr>
              <a:defRPr sz="1999"/>
            </a:lvl1pPr>
            <a:lvl2pPr>
              <a:defRPr sz="1600"/>
            </a:lvl2pPr>
            <a:lvl3pPr>
              <a:defRPr sz="1400"/>
            </a:lvl3pPr>
            <a:lvl4pPr>
              <a:defRPr sz="1400"/>
            </a:lvl4pPr>
            <a:lvl5pPr>
              <a:defRPr sz="1400"/>
            </a:lvl5pPr>
            <a:lvl6pPr>
              <a:defRPr sz="1799"/>
            </a:lvl6pPr>
            <a:lvl7pPr>
              <a:defRPr sz="1799"/>
            </a:lvl7pPr>
            <a:lvl8pPr>
              <a:defRPr sz="1799"/>
            </a:lvl8pPr>
            <a:lvl9pPr>
              <a:defRPr sz="179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57792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76180" y="764705"/>
            <a:ext cx="6019819" cy="2761129"/>
          </a:xfrm>
        </p:spPr>
        <p:txBody>
          <a:bodyPr/>
          <a:lstStyle>
            <a:lvl1pPr>
              <a:defRPr sz="1999"/>
            </a:lvl1pPr>
            <a:lvl2pPr>
              <a:defRPr sz="1600"/>
            </a:lvl2pPr>
            <a:lvl3pPr>
              <a:defRPr sz="1400"/>
            </a:lvl3pPr>
            <a:lvl4pPr>
              <a:defRPr sz="1400"/>
            </a:lvl4pPr>
            <a:lvl5pPr>
              <a:defRPr sz="1400"/>
            </a:lvl5pPr>
            <a:lvl6pPr>
              <a:defRPr sz="1799"/>
            </a:lvl6pPr>
            <a:lvl7pPr>
              <a:defRPr sz="1799"/>
            </a:lvl7pPr>
            <a:lvl8pPr>
              <a:defRPr sz="1799"/>
            </a:lvl8pPr>
            <a:lvl9pPr>
              <a:defRPr sz="179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6167989" y="3681028"/>
            <a:ext cx="6016076" cy="2824776"/>
          </a:xfrm>
        </p:spPr>
        <p:txBody>
          <a:bodyPr/>
          <a:lstStyle>
            <a:lvl1pPr>
              <a:defRPr sz="1999"/>
            </a:lvl1pPr>
            <a:lvl2pPr>
              <a:defRPr sz="1600"/>
            </a:lvl2pPr>
            <a:lvl3pPr>
              <a:defRPr sz="1400"/>
            </a:lvl3pPr>
            <a:lvl4pPr>
              <a:defRPr sz="1400"/>
            </a:lvl4pPr>
            <a:lvl5pPr>
              <a:defRPr sz="1400"/>
            </a:lvl5pPr>
            <a:lvl6pPr>
              <a:defRPr sz="1799"/>
            </a:lvl6pPr>
            <a:lvl7pPr>
              <a:defRPr sz="1799"/>
            </a:lvl7pPr>
            <a:lvl8pPr>
              <a:defRPr sz="1799"/>
            </a:lvl8pPr>
            <a:lvl9pPr>
              <a:defRPr sz="179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内容占位符 2"/>
          <p:cNvSpPr>
            <a:spLocks noGrp="1"/>
          </p:cNvSpPr>
          <p:nvPr>
            <p:ph sz="half" idx="10"/>
          </p:nvPr>
        </p:nvSpPr>
        <p:spPr>
          <a:xfrm>
            <a:off x="6167989" y="764705"/>
            <a:ext cx="6016076" cy="2761129"/>
          </a:xfrm>
        </p:spPr>
        <p:txBody>
          <a:bodyPr/>
          <a:lstStyle>
            <a:lvl1pPr>
              <a:defRPr sz="1999"/>
            </a:lvl1pPr>
            <a:lvl2pPr>
              <a:defRPr sz="1600"/>
            </a:lvl2pPr>
            <a:lvl3pPr>
              <a:defRPr sz="1400"/>
            </a:lvl3pPr>
            <a:lvl4pPr>
              <a:defRPr sz="1400"/>
            </a:lvl4pPr>
            <a:lvl5pPr>
              <a:defRPr sz="1400"/>
            </a:lvl5pPr>
            <a:lvl6pPr>
              <a:defRPr sz="1799"/>
            </a:lvl6pPr>
            <a:lvl7pPr>
              <a:defRPr sz="1799"/>
            </a:lvl7pPr>
            <a:lvl8pPr>
              <a:defRPr sz="1799"/>
            </a:lvl8pPr>
            <a:lvl9pPr>
              <a:defRPr sz="179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内容占位符 3"/>
          <p:cNvSpPr>
            <a:spLocks noGrp="1"/>
          </p:cNvSpPr>
          <p:nvPr>
            <p:ph sz="half" idx="11"/>
          </p:nvPr>
        </p:nvSpPr>
        <p:spPr>
          <a:xfrm>
            <a:off x="76180" y="3681028"/>
            <a:ext cx="6019819" cy="2743200"/>
          </a:xfrm>
        </p:spPr>
        <p:txBody>
          <a:bodyPr/>
          <a:lstStyle>
            <a:lvl1pPr>
              <a:defRPr sz="1999"/>
            </a:lvl1pPr>
            <a:lvl2pPr>
              <a:defRPr sz="1600"/>
            </a:lvl2pPr>
            <a:lvl3pPr>
              <a:defRPr sz="1400"/>
            </a:lvl3pPr>
            <a:lvl4pPr>
              <a:defRPr sz="1400"/>
            </a:lvl4pPr>
            <a:lvl5pPr>
              <a:defRPr sz="1400"/>
            </a:lvl5pPr>
            <a:lvl6pPr>
              <a:defRPr sz="1799"/>
            </a:lvl6pPr>
            <a:lvl7pPr>
              <a:defRPr sz="1799"/>
            </a:lvl7pPr>
            <a:lvl8pPr>
              <a:defRPr sz="1799"/>
            </a:lvl8pPr>
            <a:lvl9pPr>
              <a:defRPr sz="1799"/>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9228044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Picture">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lvl1pPr>
              <a:defRPr/>
            </a:lvl1pPr>
          </a:lstStyle>
          <a:p>
            <a:r>
              <a:rPr lang="en-CA" altLang="zh-CN" dirty="0"/>
              <a:t>Title</a:t>
            </a:r>
            <a:endParaRPr lang="zh-CN" altLang="en-US" dirty="0"/>
          </a:p>
        </p:txBody>
      </p:sp>
    </p:spTree>
    <p:extLst>
      <p:ext uri="{BB962C8B-B14F-4D97-AF65-F5344CB8AC3E}">
        <p14:creationId xmlns:p14="http://schemas.microsoft.com/office/powerpoint/2010/main" val="2790782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9455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userDrawn="1">
  <p:cSld name="02_Title Slide">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6785A3D6-1271-D247-9E96-1B376F4BE7BE}"/>
              </a:ext>
            </a:extLst>
          </p:cNvPr>
          <p:cNvSpPr txBox="1"/>
          <p:nvPr userDrawn="1"/>
        </p:nvSpPr>
        <p:spPr>
          <a:xfrm>
            <a:off x="1095040" y="6356939"/>
            <a:ext cx="1462895" cy="242864"/>
          </a:xfrm>
          <a:prstGeom prst="rect">
            <a:avLst/>
          </a:prstGeom>
          <a:noFill/>
        </p:spPr>
        <p:txBody>
          <a:bodyPr wrap="square" rtlCol="0">
            <a:spAutoFit/>
          </a:bodyPr>
          <a:lstStyle/>
          <a:p>
            <a:r>
              <a:rPr lang="en-US" sz="974" dirty="0">
                <a:solidFill>
                  <a:srgbClr val="1D1D1B"/>
                </a:solidFill>
                <a:latin typeface="Arial" panose="020B0604020202020204" pitchFamily="34" charset="0"/>
                <a:cs typeface="Arial" panose="020B0604020202020204" pitchFamily="34" charset="0"/>
              </a:rPr>
              <a:t>Huawei Confidential</a:t>
            </a:r>
          </a:p>
        </p:txBody>
      </p:sp>
      <p:sp>
        <p:nvSpPr>
          <p:cNvPr id="3" name="TextBox 3">
            <a:extLst>
              <a:ext uri="{FF2B5EF4-FFF2-40B4-BE49-F238E27FC236}">
                <a16:creationId xmlns:a16="http://schemas.microsoft.com/office/drawing/2014/main" id="{EABEE2EE-BF4D-7A4A-B3C6-9E47668CCD98}"/>
              </a:ext>
            </a:extLst>
          </p:cNvPr>
          <p:cNvSpPr txBox="1"/>
          <p:nvPr userDrawn="1"/>
        </p:nvSpPr>
        <p:spPr>
          <a:xfrm>
            <a:off x="733845" y="6402806"/>
            <a:ext cx="499534" cy="150296"/>
          </a:xfrm>
          <a:prstGeom prst="rect">
            <a:avLst/>
          </a:prstGeom>
          <a:noFill/>
        </p:spPr>
        <p:txBody>
          <a:bodyPr wrap="square" lIns="0" tIns="0" rIns="0" bIns="0" rtlCol="0">
            <a:spAutoFit/>
          </a:bodyPr>
          <a:lstStyle/>
          <a:p>
            <a:pPr defTabSz="890493">
              <a:defRPr/>
            </a:pPr>
            <a:fld id="{C3837181-38C6-AD4F-B8BA-B444770388BB}" type="slidenum">
              <a:rPr lang="en-US" sz="974" smtClean="0">
                <a:solidFill>
                  <a:srgbClr val="1D1D1B"/>
                </a:solidFill>
                <a:latin typeface="Arial" panose="020B0604020202020204" pitchFamily="34" charset="0"/>
                <a:cs typeface="Arial" panose="020B0604020202020204" pitchFamily="34" charset="0"/>
              </a:rPr>
              <a:pPr defTabSz="890493">
                <a:defRPr/>
              </a:pPr>
              <a:t>‹#›</a:t>
            </a:fld>
            <a:endParaRPr lang="en-US" sz="974" dirty="0">
              <a:solidFill>
                <a:srgbClr val="1D1D1B"/>
              </a:solidFill>
              <a:latin typeface="Arial" panose="020B0604020202020204" pitchFamily="34" charset="0"/>
              <a:cs typeface="Arial" panose="020B0604020202020204" pitchFamily="34" charset="0"/>
            </a:endParaRPr>
          </a:p>
        </p:txBody>
      </p:sp>
      <p:pic>
        <p:nvPicPr>
          <p:cNvPr id="4" name="图片 3"/>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0192018" y="6319871"/>
            <a:ext cx="1268579" cy="271153"/>
          </a:xfrm>
          <a:prstGeom prst="rect">
            <a:avLst/>
          </a:prstGeom>
        </p:spPr>
      </p:pic>
    </p:spTree>
    <p:extLst>
      <p:ext uri="{BB962C8B-B14F-4D97-AF65-F5344CB8AC3E}">
        <p14:creationId xmlns:p14="http://schemas.microsoft.com/office/powerpoint/2010/main" val="1606938642"/>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Title">
    <p:spTree>
      <p:nvGrpSpPr>
        <p:cNvPr id="1" name=""/>
        <p:cNvGrpSpPr/>
        <p:nvPr/>
      </p:nvGrpSpPr>
      <p:grpSpPr>
        <a:xfrm>
          <a:off x="0" y="0"/>
          <a:ext cx="0" cy="0"/>
          <a:chOff x="0" y="0"/>
          <a:chExt cx="0" cy="0"/>
        </a:xfrm>
      </p:grpSpPr>
      <p:pic>
        <p:nvPicPr>
          <p:cNvPr id="4" name="Picture 71" descr="内页元素3-1"/>
          <p:cNvPicPr>
            <a:picLocks noChangeAspect="1" noChangeArrowheads="1"/>
          </p:cNvPicPr>
          <p:nvPr userDrawn="1"/>
        </p:nvPicPr>
        <p:blipFill>
          <a:blip r:embed="rId2" cstate="print"/>
          <a:srcRect/>
          <a:stretch>
            <a:fillRect/>
          </a:stretch>
        </p:blipFill>
        <p:spPr bwMode="auto">
          <a:xfrm>
            <a:off x="0" y="3"/>
            <a:ext cx="12190413" cy="6492875"/>
          </a:xfrm>
          <a:prstGeom prst="rect">
            <a:avLst/>
          </a:prstGeom>
          <a:noFill/>
          <a:ln w="9525">
            <a:noFill/>
            <a:miter lim="800000"/>
            <a:headEnd/>
            <a:tailEnd/>
          </a:ln>
        </p:spPr>
      </p:pic>
      <p:grpSp>
        <p:nvGrpSpPr>
          <p:cNvPr id="5" name="Group 72"/>
          <p:cNvGrpSpPr>
            <a:grpSpLocks/>
          </p:cNvGrpSpPr>
          <p:nvPr userDrawn="1"/>
        </p:nvGrpSpPr>
        <p:grpSpPr bwMode="auto">
          <a:xfrm>
            <a:off x="-11322" y="7938"/>
            <a:ext cx="12201523" cy="6858000"/>
            <a:chOff x="1" y="1"/>
            <a:chExt cx="7688" cy="4320"/>
          </a:xfrm>
        </p:grpSpPr>
        <p:pic>
          <p:nvPicPr>
            <p:cNvPr id="6" name="Picture 73" descr="封面元素2"/>
            <p:cNvPicPr>
              <a:picLocks noChangeAspect="1" noChangeArrowheads="1"/>
            </p:cNvPicPr>
            <p:nvPr userDrawn="1"/>
          </p:nvPicPr>
          <p:blipFill>
            <a:blip r:embed="rId3" cstate="print"/>
            <a:srcRect/>
            <a:stretch>
              <a:fillRect/>
            </a:stretch>
          </p:blipFill>
          <p:spPr bwMode="auto">
            <a:xfrm>
              <a:off x="1" y="1"/>
              <a:ext cx="7688" cy="4320"/>
            </a:xfrm>
            <a:prstGeom prst="rect">
              <a:avLst/>
            </a:prstGeom>
            <a:noFill/>
            <a:ln w="9525">
              <a:noFill/>
              <a:miter lim="800000"/>
              <a:headEnd/>
              <a:tailEnd/>
            </a:ln>
          </p:spPr>
        </p:pic>
        <p:sp>
          <p:nvSpPr>
            <p:cNvPr id="7" name="Rectangle 74"/>
            <p:cNvSpPr>
              <a:spLocks noChangeArrowheads="1"/>
            </p:cNvSpPr>
            <p:nvPr userDrawn="1"/>
          </p:nvSpPr>
          <p:spPr bwMode="auto">
            <a:xfrm>
              <a:off x="6554" y="3482"/>
              <a:ext cx="602" cy="629"/>
            </a:xfrm>
            <a:prstGeom prst="rect">
              <a:avLst/>
            </a:prstGeom>
            <a:solidFill>
              <a:schemeClr val="bg1"/>
            </a:solidFill>
            <a:ln w="9525" algn="ctr">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sp>
        <p:nvSpPr>
          <p:cNvPr id="8" name="Text Box 76"/>
          <p:cNvSpPr txBox="1">
            <a:spLocks noChangeArrowheads="1"/>
          </p:cNvSpPr>
          <p:nvPr userDrawn="1"/>
        </p:nvSpPr>
        <p:spPr bwMode="auto">
          <a:xfrm>
            <a:off x="264872" y="6199189"/>
            <a:ext cx="2068195" cy="253916"/>
          </a:xfrm>
          <a:prstGeom prst="rect">
            <a:avLst/>
          </a:prstGeom>
          <a:noFill/>
          <a:ln w="9525">
            <a:noFill/>
            <a:miter lim="800000"/>
            <a:headEnd/>
            <a:tailEnd/>
          </a:ln>
        </p:spPr>
        <p:txBody>
          <a:bodyPr wrap="none">
            <a:spAutoFit/>
          </a:bodyPr>
          <a:lstStyle/>
          <a:p>
            <a:pPr eaLnBrk="0" fontAlgn="base" hangingPunct="0">
              <a:spcBef>
                <a:spcPct val="0"/>
              </a:spcBef>
              <a:spcAft>
                <a:spcPct val="0"/>
              </a:spcAft>
              <a:buSzPct val="100000"/>
            </a:pPr>
            <a:r>
              <a:rPr lang="zh-CN" altLang="zh-CN" sz="1050" dirty="0">
                <a:solidFill>
                  <a:srgbClr val="000000"/>
                </a:solidFill>
                <a:latin typeface="FrutigerNext LT Bold" pitchFamily="34" charset="0"/>
                <a:ea typeface="MS PGothic" pitchFamily="34" charset="-128"/>
                <a:sym typeface="Arial" pitchFamily="34" charset="0"/>
              </a:rPr>
              <a:t>HUAWEI TECHNOLOGIES CO., LTD.</a:t>
            </a:r>
          </a:p>
        </p:txBody>
      </p:sp>
      <p:pic>
        <p:nvPicPr>
          <p:cNvPr id="9" name="Picture 77" descr="Logo"/>
          <p:cNvPicPr>
            <a:picLocks noChangeAspect="1" noChangeArrowheads="1"/>
          </p:cNvPicPr>
          <p:nvPr userDrawn="1"/>
        </p:nvPicPr>
        <p:blipFill>
          <a:blip r:embed="rId4" cstate="print"/>
          <a:srcRect/>
          <a:stretch>
            <a:fillRect/>
          </a:stretch>
        </p:blipFill>
        <p:spPr bwMode="auto">
          <a:xfrm>
            <a:off x="10415355" y="5737225"/>
            <a:ext cx="706255" cy="704850"/>
          </a:xfrm>
          <a:prstGeom prst="rect">
            <a:avLst/>
          </a:prstGeom>
          <a:noFill/>
          <a:ln w="9525">
            <a:noFill/>
            <a:miter lim="800000"/>
            <a:headEnd/>
            <a:tailEnd/>
          </a:ln>
        </p:spPr>
      </p:pic>
      <p:sp>
        <p:nvSpPr>
          <p:cNvPr id="11" name="Rectangle 15"/>
          <p:cNvSpPr>
            <a:spLocks noChangeArrowheads="1"/>
          </p:cNvSpPr>
          <p:nvPr userDrawn="1"/>
        </p:nvSpPr>
        <p:spPr bwMode="auto">
          <a:xfrm>
            <a:off x="12358645" y="5485086"/>
            <a:ext cx="1226819" cy="242344"/>
          </a:xfrm>
          <a:prstGeom prst="rect">
            <a:avLst/>
          </a:prstGeom>
          <a:solidFill>
            <a:srgbClr val="F8F8F8"/>
          </a:solidFill>
          <a:ln w="9525" algn="ctr">
            <a:noFill/>
            <a:miter lim="800000"/>
            <a:headEnd/>
            <a:tailEnd/>
          </a:ln>
          <a:effectLst/>
        </p:spPr>
        <p:txBody>
          <a:bodyPr lIns="68551" tIns="34275" rIns="68551" bIns="34275" anchor="ctr">
            <a:spAutoFit/>
          </a:bodyPr>
          <a:lstStyle/>
          <a:p>
            <a:pPr algn="ctr" defTabSz="658219" eaLnBrk="0" fontAlgn="base" hangingPunct="0">
              <a:spcBef>
                <a:spcPct val="0"/>
              </a:spcBef>
              <a:spcAft>
                <a:spcPct val="0"/>
              </a:spcAft>
              <a:defRPr/>
            </a:pPr>
            <a:endParaRPr lang="zh-CN" altLang="zh-CN" sz="1125">
              <a:solidFill>
                <a:srgbClr val="000000"/>
              </a:solidFill>
              <a:latin typeface="FrutigerNext LT Regular" pitchFamily="34" charset="0"/>
              <a:ea typeface="ＭＳ Ｐゴシック" pitchFamily="34" charset="-128"/>
            </a:endParaRPr>
          </a:p>
        </p:txBody>
      </p:sp>
      <p:grpSp>
        <p:nvGrpSpPr>
          <p:cNvPr id="12" name="Group 16"/>
          <p:cNvGrpSpPr>
            <a:grpSpLocks/>
          </p:cNvGrpSpPr>
          <p:nvPr userDrawn="1"/>
        </p:nvGrpSpPr>
        <p:grpSpPr bwMode="auto">
          <a:xfrm>
            <a:off x="12469741" y="5278438"/>
            <a:ext cx="988755" cy="184150"/>
            <a:chOff x="6657" y="3492"/>
            <a:chExt cx="527" cy="121"/>
          </a:xfrm>
        </p:grpSpPr>
        <p:sp>
          <p:nvSpPr>
            <p:cNvPr id="13" name="Rectangle 17"/>
            <p:cNvSpPr>
              <a:spLocks noChangeArrowheads="1"/>
            </p:cNvSpPr>
            <p:nvPr/>
          </p:nvSpPr>
          <p:spPr bwMode="auto">
            <a:xfrm flipV="1">
              <a:off x="6789" y="3492"/>
              <a:ext cx="132" cy="121"/>
            </a:xfrm>
            <a:prstGeom prst="rect">
              <a:avLst/>
            </a:prstGeom>
            <a:solidFill>
              <a:srgbClr val="FFCC66"/>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 name="Rectangle 18"/>
            <p:cNvSpPr>
              <a:spLocks noChangeArrowheads="1"/>
            </p:cNvSpPr>
            <p:nvPr/>
          </p:nvSpPr>
          <p:spPr bwMode="auto">
            <a:xfrm flipV="1">
              <a:off x="6921" y="3492"/>
              <a:ext cx="131"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5" name="Rectangle 19"/>
            <p:cNvSpPr>
              <a:spLocks noChangeArrowheads="1"/>
            </p:cNvSpPr>
            <p:nvPr/>
          </p:nvSpPr>
          <p:spPr bwMode="auto">
            <a:xfrm flipV="1">
              <a:off x="7052" y="3492"/>
              <a:ext cx="132" cy="121"/>
            </a:xfrm>
            <a:prstGeom prst="rect">
              <a:avLst/>
            </a:prstGeom>
            <a:solidFill>
              <a:srgbClr val="99660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6" name="Rectangle 20"/>
            <p:cNvSpPr>
              <a:spLocks noChangeArrowheads="1"/>
            </p:cNvSpPr>
            <p:nvPr/>
          </p:nvSpPr>
          <p:spPr bwMode="auto">
            <a:xfrm flipV="1">
              <a:off x="6657" y="3492"/>
              <a:ext cx="132" cy="121"/>
            </a:xfrm>
            <a:prstGeom prst="rect">
              <a:avLst/>
            </a:prstGeom>
            <a:solidFill>
              <a:srgbClr val="FFCC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17" name="Group 21"/>
          <p:cNvGrpSpPr>
            <a:grpSpLocks/>
          </p:cNvGrpSpPr>
          <p:nvPr userDrawn="1"/>
        </p:nvGrpSpPr>
        <p:grpSpPr bwMode="auto">
          <a:xfrm>
            <a:off x="12469741" y="6203953"/>
            <a:ext cx="988755" cy="182563"/>
            <a:chOff x="6657" y="4103"/>
            <a:chExt cx="527" cy="121"/>
          </a:xfrm>
        </p:grpSpPr>
        <p:sp>
          <p:nvSpPr>
            <p:cNvPr id="18" name="Rectangle 22"/>
            <p:cNvSpPr>
              <a:spLocks noChangeArrowheads="1"/>
            </p:cNvSpPr>
            <p:nvPr/>
          </p:nvSpPr>
          <p:spPr bwMode="auto">
            <a:xfrm flipV="1">
              <a:off x="6789" y="4103"/>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9" name="Rectangle 23"/>
            <p:cNvSpPr>
              <a:spLocks noChangeArrowheads="1"/>
            </p:cNvSpPr>
            <p:nvPr/>
          </p:nvSpPr>
          <p:spPr bwMode="auto">
            <a:xfrm flipV="1">
              <a:off x="6921" y="4103"/>
              <a:ext cx="131" cy="121"/>
            </a:xfrm>
            <a:prstGeom prst="rect">
              <a:avLst/>
            </a:prstGeom>
            <a:solidFill>
              <a:srgbClr val="99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20" name="Rectangle 24"/>
            <p:cNvSpPr>
              <a:spLocks noChangeArrowheads="1"/>
            </p:cNvSpPr>
            <p:nvPr/>
          </p:nvSpPr>
          <p:spPr bwMode="auto">
            <a:xfrm flipV="1">
              <a:off x="7052" y="4103"/>
              <a:ext cx="132" cy="121"/>
            </a:xfrm>
            <a:prstGeom prst="rect">
              <a:avLst/>
            </a:prstGeom>
            <a:solidFill>
              <a:srgbClr val="0099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21" name="Rectangle 25"/>
            <p:cNvSpPr>
              <a:spLocks noChangeArrowheads="1"/>
            </p:cNvSpPr>
            <p:nvPr/>
          </p:nvSpPr>
          <p:spPr bwMode="auto">
            <a:xfrm flipV="1">
              <a:off x="6657" y="4103"/>
              <a:ext cx="132" cy="121"/>
            </a:xfrm>
            <a:prstGeom prst="rect">
              <a:avLst/>
            </a:prstGeom>
            <a:solidFill>
              <a:srgbClr val="CC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22" name="Group 26"/>
          <p:cNvGrpSpPr>
            <a:grpSpLocks/>
          </p:cNvGrpSpPr>
          <p:nvPr userDrawn="1"/>
        </p:nvGrpSpPr>
        <p:grpSpPr bwMode="auto">
          <a:xfrm>
            <a:off x="12469741" y="6450013"/>
            <a:ext cx="988755" cy="182562"/>
            <a:chOff x="6657" y="4266"/>
            <a:chExt cx="527" cy="121"/>
          </a:xfrm>
        </p:grpSpPr>
        <p:sp>
          <p:nvSpPr>
            <p:cNvPr id="23" name="Rectangle 27"/>
            <p:cNvSpPr>
              <a:spLocks noChangeArrowheads="1"/>
            </p:cNvSpPr>
            <p:nvPr/>
          </p:nvSpPr>
          <p:spPr bwMode="auto">
            <a:xfrm flipV="1">
              <a:off x="6789" y="4266"/>
              <a:ext cx="132" cy="121"/>
            </a:xfrm>
            <a:prstGeom prst="rect">
              <a:avLst/>
            </a:prstGeom>
            <a:solidFill>
              <a:srgbClr val="99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24" name="Rectangle 28"/>
            <p:cNvSpPr>
              <a:spLocks noChangeArrowheads="1"/>
            </p:cNvSpPr>
            <p:nvPr/>
          </p:nvSpPr>
          <p:spPr bwMode="auto">
            <a:xfrm flipV="1">
              <a:off x="6921" y="4266"/>
              <a:ext cx="131" cy="121"/>
            </a:xfrm>
            <a:prstGeom prst="rect">
              <a:avLst/>
            </a:prstGeom>
            <a:solidFill>
              <a:srgbClr val="0099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25" name="Rectangle 29"/>
            <p:cNvSpPr>
              <a:spLocks noChangeArrowheads="1"/>
            </p:cNvSpPr>
            <p:nvPr/>
          </p:nvSpPr>
          <p:spPr bwMode="auto">
            <a:xfrm flipV="1">
              <a:off x="7052" y="4266"/>
              <a:ext cx="132" cy="121"/>
            </a:xfrm>
            <a:prstGeom prst="rect">
              <a:avLst/>
            </a:prstGeom>
            <a:solidFill>
              <a:srgbClr val="0066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26" name="Rectangle 30"/>
            <p:cNvSpPr>
              <a:spLocks noChangeArrowheads="1"/>
            </p:cNvSpPr>
            <p:nvPr/>
          </p:nvSpPr>
          <p:spPr bwMode="auto">
            <a:xfrm flipV="1">
              <a:off x="6657" y="4266"/>
              <a:ext cx="132" cy="121"/>
            </a:xfrm>
            <a:prstGeom prst="rect">
              <a:avLst/>
            </a:prstGeom>
            <a:solidFill>
              <a:srgbClr val="CCFF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27" name="Group 31"/>
          <p:cNvGrpSpPr>
            <a:grpSpLocks/>
          </p:cNvGrpSpPr>
          <p:nvPr userDrawn="1"/>
        </p:nvGrpSpPr>
        <p:grpSpPr bwMode="auto">
          <a:xfrm>
            <a:off x="12469741" y="5527678"/>
            <a:ext cx="988755" cy="182563"/>
            <a:chOff x="6657" y="3656"/>
            <a:chExt cx="527" cy="121"/>
          </a:xfrm>
        </p:grpSpPr>
        <p:sp>
          <p:nvSpPr>
            <p:cNvPr id="28" name="Rectangle 32"/>
            <p:cNvSpPr>
              <a:spLocks noChangeArrowheads="1"/>
            </p:cNvSpPr>
            <p:nvPr/>
          </p:nvSpPr>
          <p:spPr bwMode="auto">
            <a:xfrm flipV="1">
              <a:off x="6657" y="3656"/>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29" name="Rectangle 33"/>
            <p:cNvSpPr>
              <a:spLocks noChangeArrowheads="1"/>
            </p:cNvSpPr>
            <p:nvPr/>
          </p:nvSpPr>
          <p:spPr bwMode="auto">
            <a:xfrm flipV="1">
              <a:off x="6789" y="3656"/>
              <a:ext cx="132"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30" name="Rectangle 34"/>
            <p:cNvSpPr>
              <a:spLocks noChangeArrowheads="1"/>
            </p:cNvSpPr>
            <p:nvPr/>
          </p:nvSpPr>
          <p:spPr bwMode="auto">
            <a:xfrm flipV="1">
              <a:off x="6921" y="3656"/>
              <a:ext cx="131" cy="121"/>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31" name="Rectangle 35"/>
            <p:cNvSpPr>
              <a:spLocks noChangeArrowheads="1"/>
            </p:cNvSpPr>
            <p:nvPr/>
          </p:nvSpPr>
          <p:spPr bwMode="auto">
            <a:xfrm flipV="1">
              <a:off x="7052" y="3656"/>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32" name="Group 36"/>
          <p:cNvGrpSpPr>
            <a:grpSpLocks/>
          </p:cNvGrpSpPr>
          <p:nvPr userDrawn="1"/>
        </p:nvGrpSpPr>
        <p:grpSpPr bwMode="auto">
          <a:xfrm>
            <a:off x="12469741" y="5957888"/>
            <a:ext cx="988755" cy="182562"/>
            <a:chOff x="6657" y="3941"/>
            <a:chExt cx="527" cy="121"/>
          </a:xfrm>
        </p:grpSpPr>
        <p:sp>
          <p:nvSpPr>
            <p:cNvPr id="33" name="Rectangle 37"/>
            <p:cNvSpPr>
              <a:spLocks noChangeArrowheads="1"/>
            </p:cNvSpPr>
            <p:nvPr/>
          </p:nvSpPr>
          <p:spPr bwMode="auto">
            <a:xfrm flipV="1">
              <a:off x="6789" y="3941"/>
              <a:ext cx="132" cy="121"/>
            </a:xfrm>
            <a:prstGeom prst="rect">
              <a:avLst/>
            </a:prstGeom>
            <a:solidFill>
              <a:srgbClr val="CCFF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34" name="Rectangle 38"/>
            <p:cNvSpPr>
              <a:spLocks noChangeArrowheads="1"/>
            </p:cNvSpPr>
            <p:nvPr/>
          </p:nvSpPr>
          <p:spPr bwMode="auto">
            <a:xfrm flipV="1">
              <a:off x="6921" y="3941"/>
              <a:ext cx="131" cy="121"/>
            </a:xfrm>
            <a:prstGeom prst="rect">
              <a:avLst/>
            </a:prstGeom>
            <a:solidFill>
              <a:srgbClr val="66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35" name="Rectangle 39"/>
            <p:cNvSpPr>
              <a:spLocks noChangeArrowheads="1"/>
            </p:cNvSpPr>
            <p:nvPr/>
          </p:nvSpPr>
          <p:spPr bwMode="auto">
            <a:xfrm flipV="1">
              <a:off x="7052" y="3941"/>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36" name="Rectangle 40"/>
            <p:cNvSpPr>
              <a:spLocks noChangeArrowheads="1"/>
            </p:cNvSpPr>
            <p:nvPr/>
          </p:nvSpPr>
          <p:spPr bwMode="auto">
            <a:xfrm flipV="1">
              <a:off x="6657" y="3941"/>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37" name="Group 41"/>
          <p:cNvGrpSpPr>
            <a:grpSpLocks/>
          </p:cNvGrpSpPr>
          <p:nvPr userDrawn="1"/>
        </p:nvGrpSpPr>
        <p:grpSpPr bwMode="auto">
          <a:xfrm>
            <a:off x="12469741" y="6697663"/>
            <a:ext cx="988755" cy="182562"/>
            <a:chOff x="6657" y="4430"/>
            <a:chExt cx="527" cy="121"/>
          </a:xfrm>
        </p:grpSpPr>
        <p:sp>
          <p:nvSpPr>
            <p:cNvPr id="38" name="Rectangle 42"/>
            <p:cNvSpPr>
              <a:spLocks noChangeArrowheads="1"/>
            </p:cNvSpPr>
            <p:nvPr/>
          </p:nvSpPr>
          <p:spPr bwMode="auto">
            <a:xfrm flipV="1">
              <a:off x="6789" y="4430"/>
              <a:ext cx="132"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39" name="Rectangle 43"/>
            <p:cNvSpPr>
              <a:spLocks noChangeArrowheads="1"/>
            </p:cNvSpPr>
            <p:nvPr/>
          </p:nvSpPr>
          <p:spPr bwMode="auto">
            <a:xfrm flipV="1">
              <a:off x="6921" y="4430"/>
              <a:ext cx="131" cy="121"/>
            </a:xfrm>
            <a:prstGeom prst="rect">
              <a:avLst/>
            </a:prstGeom>
            <a:solidFill>
              <a:srgbClr val="0066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40" name="Rectangle 44"/>
            <p:cNvSpPr>
              <a:spLocks noChangeArrowheads="1"/>
            </p:cNvSpPr>
            <p:nvPr/>
          </p:nvSpPr>
          <p:spPr bwMode="auto">
            <a:xfrm flipV="1">
              <a:off x="7052" y="4430"/>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41" name="Rectangle 45"/>
            <p:cNvSpPr>
              <a:spLocks noChangeArrowheads="1"/>
            </p:cNvSpPr>
            <p:nvPr/>
          </p:nvSpPr>
          <p:spPr bwMode="auto">
            <a:xfrm flipV="1">
              <a:off x="6657" y="4430"/>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42" name="Group 46"/>
          <p:cNvGrpSpPr>
            <a:grpSpLocks/>
          </p:cNvGrpSpPr>
          <p:nvPr userDrawn="1"/>
        </p:nvGrpSpPr>
        <p:grpSpPr bwMode="auto">
          <a:xfrm>
            <a:off x="12469741" y="5032375"/>
            <a:ext cx="988755" cy="184150"/>
            <a:chOff x="6657" y="3329"/>
            <a:chExt cx="527" cy="122"/>
          </a:xfrm>
        </p:grpSpPr>
        <p:sp>
          <p:nvSpPr>
            <p:cNvPr id="43" name="Rectangle 47"/>
            <p:cNvSpPr>
              <a:spLocks noChangeArrowheads="1"/>
            </p:cNvSpPr>
            <p:nvPr/>
          </p:nvSpPr>
          <p:spPr bwMode="auto">
            <a:xfrm flipV="1">
              <a:off x="6789" y="3329"/>
              <a:ext cx="132" cy="122"/>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44" name="Rectangle 48"/>
            <p:cNvSpPr>
              <a:spLocks noChangeArrowheads="1"/>
            </p:cNvSpPr>
            <p:nvPr/>
          </p:nvSpPr>
          <p:spPr bwMode="auto">
            <a:xfrm flipV="1">
              <a:off x="6921" y="3329"/>
              <a:ext cx="131" cy="122"/>
            </a:xfrm>
            <a:prstGeom prst="rect">
              <a:avLst/>
            </a:prstGeom>
            <a:solidFill>
              <a:srgbClr val="99660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45" name="Rectangle 49"/>
            <p:cNvSpPr>
              <a:spLocks noChangeArrowheads="1"/>
            </p:cNvSpPr>
            <p:nvPr/>
          </p:nvSpPr>
          <p:spPr bwMode="auto">
            <a:xfrm flipV="1">
              <a:off x="7052" y="3329"/>
              <a:ext cx="132" cy="122"/>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46" name="Rectangle 50"/>
            <p:cNvSpPr>
              <a:spLocks noChangeArrowheads="1"/>
            </p:cNvSpPr>
            <p:nvPr/>
          </p:nvSpPr>
          <p:spPr bwMode="auto">
            <a:xfrm flipV="1">
              <a:off x="6657" y="3329"/>
              <a:ext cx="132" cy="122"/>
            </a:xfrm>
            <a:prstGeom prst="rect">
              <a:avLst/>
            </a:prstGeom>
            <a:solidFill>
              <a:srgbClr val="FFCC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47" name="Group 51"/>
          <p:cNvGrpSpPr>
            <a:grpSpLocks/>
          </p:cNvGrpSpPr>
          <p:nvPr userDrawn="1"/>
        </p:nvGrpSpPr>
        <p:grpSpPr bwMode="auto">
          <a:xfrm>
            <a:off x="12469741" y="4600578"/>
            <a:ext cx="988755" cy="182563"/>
            <a:chOff x="6657" y="3043"/>
            <a:chExt cx="527" cy="121"/>
          </a:xfrm>
        </p:grpSpPr>
        <p:sp>
          <p:nvSpPr>
            <p:cNvPr id="48" name="Rectangle 52"/>
            <p:cNvSpPr>
              <a:spLocks noChangeArrowheads="1"/>
            </p:cNvSpPr>
            <p:nvPr/>
          </p:nvSpPr>
          <p:spPr bwMode="auto">
            <a:xfrm flipV="1">
              <a:off x="6921" y="3043"/>
              <a:ext cx="131"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49" name="Rectangle 53"/>
            <p:cNvSpPr>
              <a:spLocks noChangeArrowheads="1"/>
            </p:cNvSpPr>
            <p:nvPr/>
          </p:nvSpPr>
          <p:spPr bwMode="auto">
            <a:xfrm flipV="1">
              <a:off x="7052" y="3043"/>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50" name="Rectangle 54"/>
            <p:cNvSpPr>
              <a:spLocks noChangeArrowheads="1"/>
            </p:cNvSpPr>
            <p:nvPr/>
          </p:nvSpPr>
          <p:spPr bwMode="auto">
            <a:xfrm flipV="1">
              <a:off x="6657" y="3043"/>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51" name="Rectangle 55"/>
            <p:cNvSpPr>
              <a:spLocks noChangeArrowheads="1"/>
            </p:cNvSpPr>
            <p:nvPr/>
          </p:nvSpPr>
          <p:spPr bwMode="auto">
            <a:xfrm flipV="1">
              <a:off x="6789" y="3043"/>
              <a:ext cx="132" cy="121"/>
            </a:xfrm>
            <a:prstGeom prst="rect">
              <a:avLst/>
            </a:prstGeom>
            <a:solidFill>
              <a:srgbClr val="66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52" name="Group 56"/>
          <p:cNvGrpSpPr>
            <a:grpSpLocks/>
          </p:cNvGrpSpPr>
          <p:nvPr userDrawn="1"/>
        </p:nvGrpSpPr>
        <p:grpSpPr bwMode="auto">
          <a:xfrm>
            <a:off x="12469741" y="4354513"/>
            <a:ext cx="988755" cy="184150"/>
            <a:chOff x="6657" y="2881"/>
            <a:chExt cx="527" cy="121"/>
          </a:xfrm>
        </p:grpSpPr>
        <p:sp>
          <p:nvSpPr>
            <p:cNvPr id="53" name="Rectangle 57"/>
            <p:cNvSpPr>
              <a:spLocks noChangeArrowheads="1"/>
            </p:cNvSpPr>
            <p:nvPr/>
          </p:nvSpPr>
          <p:spPr bwMode="auto">
            <a:xfrm flipV="1">
              <a:off x="6921" y="2881"/>
              <a:ext cx="131" cy="121"/>
            </a:xfrm>
            <a:prstGeom prst="rect">
              <a:avLst/>
            </a:prstGeom>
            <a:solidFill>
              <a:srgbClr val="B2B2B2"/>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54" name="Rectangle 58"/>
            <p:cNvSpPr>
              <a:spLocks noChangeArrowheads="1"/>
            </p:cNvSpPr>
            <p:nvPr/>
          </p:nvSpPr>
          <p:spPr bwMode="auto">
            <a:xfrm flipV="1">
              <a:off x="7052" y="2881"/>
              <a:ext cx="132" cy="121"/>
            </a:xfrm>
            <a:prstGeom prst="rect">
              <a:avLst/>
            </a:prstGeom>
            <a:solidFill>
              <a:srgbClr val="EAEAE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55" name="Rectangle 59"/>
            <p:cNvSpPr>
              <a:spLocks noChangeArrowheads="1"/>
            </p:cNvSpPr>
            <p:nvPr/>
          </p:nvSpPr>
          <p:spPr bwMode="auto">
            <a:xfrm flipV="1">
              <a:off x="6657" y="2881"/>
              <a:ext cx="132" cy="121"/>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56" name="Rectangle 60"/>
            <p:cNvSpPr>
              <a:spLocks noChangeArrowheads="1"/>
            </p:cNvSpPr>
            <p:nvPr/>
          </p:nvSpPr>
          <p:spPr bwMode="auto">
            <a:xfrm flipV="1">
              <a:off x="6789" y="2881"/>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sp>
        <p:nvSpPr>
          <p:cNvPr id="57" name="Rectangle 61"/>
          <p:cNvSpPr>
            <a:spLocks noChangeArrowheads="1"/>
          </p:cNvSpPr>
          <p:nvPr userDrawn="1"/>
        </p:nvSpPr>
        <p:spPr bwMode="auto">
          <a:xfrm>
            <a:off x="12266595" y="2263775"/>
            <a:ext cx="1401397" cy="2654300"/>
          </a:xfrm>
          <a:prstGeom prst="rect">
            <a:avLst/>
          </a:prstGeom>
          <a:noFill/>
          <a:ln w="9525">
            <a:noFill/>
            <a:miter lim="800000"/>
            <a:headEnd/>
            <a:tailEnd/>
          </a:ln>
          <a:effectLst/>
        </p:spPr>
        <p:txBody>
          <a:bodyPr lIns="65831" tIns="32917" rIns="65831" bIns="32917"/>
          <a:lstStyle/>
          <a:p>
            <a:pPr marL="257098" indent="-257098" eaLnBrk="0" fontAlgn="base" hangingPunct="0">
              <a:lnSpc>
                <a:spcPct val="120000"/>
              </a:lnSpc>
              <a:spcBef>
                <a:spcPct val="20000"/>
              </a:spcBef>
              <a:spcAft>
                <a:spcPct val="0"/>
              </a:spcAft>
              <a:buSzPct val="100000"/>
            </a:pPr>
            <a:r>
              <a:rPr lang="zh-CN" altLang="en-US" sz="900" dirty="0">
                <a:solidFill>
                  <a:srgbClr val="F8F8F8"/>
                </a:solidFill>
                <a:latin typeface="Arial Unicode MS" pitchFamily="34" charset="-122"/>
                <a:ea typeface="Arial Unicode MS" pitchFamily="34" charset="-122"/>
                <a:cs typeface="Arial Unicode MS" pitchFamily="34" charset="-122"/>
                <a:sym typeface="Arial" pitchFamily="34" charset="0"/>
              </a:rPr>
              <a:t>配色参考方案：</a:t>
            </a:r>
          </a:p>
          <a:p>
            <a:pPr marL="257098" indent="-257098" eaLnBrk="0" fontAlgn="base" hangingPunct="0">
              <a:lnSpc>
                <a:spcPct val="120000"/>
              </a:lnSpc>
              <a:spcBef>
                <a:spcPct val="20000"/>
              </a:spcBef>
              <a:spcAft>
                <a:spcPct val="0"/>
              </a:spcAft>
              <a:buSzPct val="100000"/>
            </a:pPr>
            <a:r>
              <a:rPr lang="zh-CN" altLang="en-US" sz="900" dirty="0">
                <a:solidFill>
                  <a:srgbClr val="F8F8F8"/>
                </a:solidFill>
                <a:latin typeface="Arial Unicode MS" pitchFamily="34" charset="-122"/>
                <a:ea typeface="Arial Unicode MS" pitchFamily="34" charset="-122"/>
                <a:cs typeface="Arial Unicode MS" pitchFamily="34" charset="-122"/>
                <a:sym typeface="Arial" pitchFamily="34" charset="0"/>
              </a:rPr>
              <a:t>建议同一页面内不超过四种颜色，以下是９组配色方案，同一页面内只选择一组使用。</a:t>
            </a:r>
          </a:p>
          <a:p>
            <a:pPr marL="257098" indent="-257098" eaLnBrk="0" fontAlgn="base" hangingPunct="0">
              <a:lnSpc>
                <a:spcPct val="120000"/>
              </a:lnSpc>
              <a:spcBef>
                <a:spcPct val="20000"/>
              </a:spcBef>
              <a:spcAft>
                <a:spcPct val="0"/>
              </a:spcAft>
              <a:buSzPct val="100000"/>
            </a:pPr>
            <a:r>
              <a:rPr lang="zh-CN" altLang="en-US" sz="900" dirty="0">
                <a:solidFill>
                  <a:srgbClr val="F8F8F8"/>
                </a:solidFill>
                <a:latin typeface="Arial Unicode MS" pitchFamily="34" charset="-122"/>
                <a:ea typeface="Arial Unicode MS" pitchFamily="34" charset="-122"/>
                <a:cs typeface="Arial Unicode MS" pitchFamily="34" charset="-122"/>
                <a:sym typeface="Arial" pitchFamily="34" charset="0"/>
              </a:rPr>
              <a:t>（仅供参考）</a:t>
            </a:r>
          </a:p>
        </p:txBody>
      </p:sp>
      <p:sp>
        <p:nvSpPr>
          <p:cNvPr id="58" name="Rectangle 62"/>
          <p:cNvSpPr>
            <a:spLocks noChangeArrowheads="1"/>
          </p:cNvSpPr>
          <p:nvPr userDrawn="1"/>
        </p:nvSpPr>
        <p:spPr bwMode="auto">
          <a:xfrm>
            <a:off x="12266595" y="-61913"/>
            <a:ext cx="1401397" cy="838201"/>
          </a:xfrm>
          <a:prstGeom prst="rect">
            <a:avLst/>
          </a:prstGeom>
          <a:noFill/>
          <a:ln w="9525">
            <a:noFill/>
            <a:miter lim="800000"/>
            <a:headEnd/>
            <a:tailEnd/>
          </a:ln>
          <a:effectLst/>
        </p:spPr>
        <p:txBody>
          <a:bodyPr lIns="65831" tIns="32917" rIns="65831" bIns="32917"/>
          <a:lstStyle/>
          <a:p>
            <a:pPr marL="257098" indent="-257098" eaLnBrk="0" fontAlgn="base" hangingPunct="0">
              <a:lnSpc>
                <a:spcPct val="120000"/>
              </a:lnSpc>
              <a:spcBef>
                <a:spcPct val="20000"/>
              </a:spcBef>
              <a:spcAft>
                <a:spcPct val="0"/>
              </a:spcAft>
              <a:buSzPct val="100000"/>
            </a:pPr>
            <a:r>
              <a:rPr lang="zh-CN" altLang="en-US" sz="900">
                <a:solidFill>
                  <a:srgbClr val="F8F8F8"/>
                </a:solidFill>
                <a:latin typeface="Arial Unicode MS" pitchFamily="34" charset="-122"/>
                <a:ea typeface="Arial Unicode MS" pitchFamily="34" charset="-122"/>
                <a:cs typeface="Arial Unicode MS" pitchFamily="34" charset="-122"/>
                <a:sym typeface="Arial" pitchFamily="34" charset="0"/>
              </a:rPr>
              <a:t>客户或者合作伙伴的标志放在右上角</a:t>
            </a:r>
            <a:r>
              <a:rPr lang="zh-CN" altLang="zh-CN" sz="900">
                <a:solidFill>
                  <a:srgbClr val="F8F8F8"/>
                </a:solidFill>
                <a:latin typeface="Arial Unicode MS" pitchFamily="34" charset="-122"/>
                <a:ea typeface="Arial Unicode MS" pitchFamily="34" charset="-122"/>
                <a:cs typeface="Arial Unicode MS" pitchFamily="34" charset="-122"/>
                <a:sym typeface="Arial" pitchFamily="34" charset="0"/>
              </a:rPr>
              <a:t>.</a:t>
            </a:r>
          </a:p>
        </p:txBody>
      </p:sp>
      <p:sp>
        <p:nvSpPr>
          <p:cNvPr id="1508364" name="Rectangle 12"/>
          <p:cNvSpPr>
            <a:spLocks noGrp="1" noChangeArrowheads="1"/>
          </p:cNvSpPr>
          <p:nvPr>
            <p:ph type="ctrTitle" hasCustomPrompt="1"/>
          </p:nvPr>
        </p:nvSpPr>
        <p:spPr>
          <a:xfrm>
            <a:off x="264873" y="2130428"/>
            <a:ext cx="8206775" cy="1470025"/>
          </a:xfrm>
        </p:spPr>
        <p:txBody>
          <a:bodyPr/>
          <a:lstStyle>
            <a:lvl1pPr>
              <a:defRPr sz="2999" baseline="0">
                <a:solidFill>
                  <a:schemeClr val="bg1"/>
                </a:solidFill>
                <a:latin typeface="Arial" panose="020B0604020202020204" pitchFamily="34" charset="0"/>
                <a:cs typeface="Arial" panose="020B0604020202020204" pitchFamily="34" charset="0"/>
              </a:defRPr>
            </a:lvl1pPr>
          </a:lstStyle>
          <a:p>
            <a:r>
              <a:rPr lang="en-CA" altLang="zh-CN" dirty="0"/>
              <a:t>Title</a:t>
            </a:r>
            <a:endParaRPr lang="zh-CN" altLang="en-US" dirty="0"/>
          </a:p>
        </p:txBody>
      </p:sp>
      <p:sp>
        <p:nvSpPr>
          <p:cNvPr id="1508365" name="Rectangle 13"/>
          <p:cNvSpPr>
            <a:spLocks noGrp="1" noChangeArrowheads="1"/>
          </p:cNvSpPr>
          <p:nvPr>
            <p:ph type="subTitle" idx="1" hasCustomPrompt="1"/>
          </p:nvPr>
        </p:nvSpPr>
        <p:spPr>
          <a:xfrm>
            <a:off x="276302" y="4108450"/>
            <a:ext cx="7619431" cy="533400"/>
          </a:xfrm>
        </p:spPr>
        <p:txBody>
          <a:bodyPr anchor="ctr"/>
          <a:lstStyle>
            <a:lvl1pPr marL="0" indent="0">
              <a:buFontTx/>
              <a:buNone/>
              <a:defRPr sz="1499">
                <a:solidFill>
                  <a:schemeClr val="bg1"/>
                </a:solidFill>
                <a:latin typeface="Arial" panose="020B0604020202020204" pitchFamily="34" charset="0"/>
                <a:cs typeface="Arial" panose="020B0604020202020204" pitchFamily="34" charset="0"/>
              </a:defRPr>
            </a:lvl1pPr>
          </a:lstStyle>
          <a:p>
            <a:r>
              <a:rPr lang="en-CA" altLang="zh-CN" dirty="0"/>
              <a:t>20yy-mm-dd</a:t>
            </a:r>
            <a:endParaRPr lang="zh-CN" altLang="en-US" dirty="0"/>
          </a:p>
        </p:txBody>
      </p:sp>
    </p:spTree>
    <p:extLst>
      <p:ext uri="{BB962C8B-B14F-4D97-AF65-F5344CB8AC3E}">
        <p14:creationId xmlns:p14="http://schemas.microsoft.com/office/powerpoint/2010/main" val="2543634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3387" y="6550428"/>
            <a:ext cx="12195387" cy="307572"/>
          </a:xfrm>
          <a:prstGeom prst="rect">
            <a:avLst/>
          </a:prstGeom>
          <a:solidFill>
            <a:srgbClr val="E5E5E5"/>
          </a:solidFill>
          <a:ln w="19050" cap="flat" cmpd="sng" algn="ctr">
            <a:noFill/>
            <a:prstDash val="solid"/>
            <a:round/>
            <a:headEnd type="arrow" w="med" len="med"/>
            <a:tailEnd type="arrow" w="med" len="med"/>
          </a:ln>
          <a:effectLst/>
        </p:spPr>
        <p:txBody>
          <a:bodyPr vert="horz" wrap="square" lIns="91416" tIns="45708" rIns="91416" bIns="45708" numCol="1" rtlCol="0" anchor="t" anchorCtr="0" compatLnSpc="1">
            <a:prstTxWarp prst="textNoShape">
              <a:avLst/>
            </a:prstTxWarp>
          </a:bodyPr>
          <a:lstStyle/>
          <a:p>
            <a:pPr fontAlgn="base">
              <a:spcBef>
                <a:spcPct val="0"/>
              </a:spcBef>
              <a:spcAft>
                <a:spcPct val="0"/>
              </a:spcAft>
              <a:buClr>
                <a:srgbClr val="CC9900"/>
              </a:buClr>
              <a:buFont typeface="Wingdings" pitchFamily="2" charset="2"/>
              <a:buChar char="n"/>
            </a:pPr>
            <a:endParaRPr lang="en-US" sz="1799" b="1">
              <a:solidFill>
                <a:srgbClr val="000000"/>
              </a:solidFill>
              <a:ea typeface="SimSun" pitchFamily="2" charset="-122"/>
            </a:endParaRPr>
          </a:p>
        </p:txBody>
      </p:sp>
      <p:sp>
        <p:nvSpPr>
          <p:cNvPr id="2057" name="Rectangle 88"/>
          <p:cNvSpPr>
            <a:spLocks noGrp="1" noChangeArrowheads="1"/>
          </p:cNvSpPr>
          <p:nvPr>
            <p:ph type="title"/>
          </p:nvPr>
        </p:nvSpPr>
        <p:spPr bwMode="auto">
          <a:xfrm>
            <a:off x="76180" y="47625"/>
            <a:ext cx="12107885" cy="501650"/>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en-CA" altLang="zh-CN" dirty="0"/>
              <a:t>Title</a:t>
            </a:r>
            <a:endParaRPr lang="zh-CN" altLang="en-US" dirty="0"/>
          </a:p>
        </p:txBody>
      </p:sp>
      <p:sp>
        <p:nvSpPr>
          <p:cNvPr id="2058" name="Rectangle 89"/>
          <p:cNvSpPr>
            <a:spLocks noGrp="1" noChangeArrowheads="1"/>
          </p:cNvSpPr>
          <p:nvPr>
            <p:ph type="body" idx="1"/>
          </p:nvPr>
        </p:nvSpPr>
        <p:spPr bwMode="auto">
          <a:xfrm>
            <a:off x="76180" y="692697"/>
            <a:ext cx="12106297" cy="5813109"/>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en-CA" altLang="zh-CN" dirty="0"/>
              <a:t>First level point</a:t>
            </a:r>
          </a:p>
          <a:p>
            <a:pPr lvl="0"/>
            <a:r>
              <a:rPr lang="en-CA" altLang="zh-CN" dirty="0"/>
              <a:t>First level point</a:t>
            </a:r>
          </a:p>
          <a:p>
            <a:pPr lvl="1"/>
            <a:r>
              <a:rPr lang="en-CA" altLang="zh-CN" dirty="0"/>
              <a:t>Second level point</a:t>
            </a:r>
          </a:p>
          <a:p>
            <a:pPr lvl="1"/>
            <a:r>
              <a:rPr lang="en-CA" altLang="zh-CN" dirty="0"/>
              <a:t>Second level point</a:t>
            </a:r>
          </a:p>
          <a:p>
            <a:pPr lvl="2"/>
            <a:r>
              <a:rPr lang="en-CA" altLang="zh-CN" dirty="0"/>
              <a:t>Third level point.  You are starting to push the boundary of what is easily readable.</a:t>
            </a:r>
          </a:p>
          <a:p>
            <a:pPr lvl="2"/>
            <a:r>
              <a:rPr lang="en-CA" altLang="zh-CN" dirty="0"/>
              <a:t>Third level point .  You are starting to push the boundary of what is easily readable.</a:t>
            </a:r>
          </a:p>
          <a:p>
            <a:pPr lvl="3"/>
            <a:r>
              <a:rPr lang="en-CA" altLang="zh-CN" dirty="0"/>
              <a:t>Why are you doing this?  Organize your thoughts more simply!</a:t>
            </a:r>
          </a:p>
          <a:p>
            <a:pPr marL="1259622" marR="0" lvl="3" indent="-287914" algn="l" defTabSz="914126" rtl="0" eaLnBrk="0" fontAlgn="base" latinLnBrk="0" hangingPunct="0">
              <a:lnSpc>
                <a:spcPct val="100000"/>
              </a:lnSpc>
              <a:spcBef>
                <a:spcPts val="20"/>
              </a:spcBef>
              <a:spcAft>
                <a:spcPct val="0"/>
              </a:spcAft>
              <a:buClrTx/>
              <a:buSzTx/>
              <a:buFontTx/>
              <a:buChar char="–"/>
              <a:tabLst/>
              <a:defRPr/>
            </a:pPr>
            <a:r>
              <a:rPr lang="en-CA" altLang="zh-CN" dirty="0"/>
              <a:t>Why are you doing this?  Organize your thoughts more simply!</a:t>
            </a:r>
          </a:p>
          <a:p>
            <a:pPr lvl="4"/>
            <a:r>
              <a:rPr lang="en-CA" altLang="zh-CN" dirty="0"/>
              <a:t>No one can follow what you are writing, I hope you are happy with that.</a:t>
            </a:r>
          </a:p>
          <a:p>
            <a:pPr lvl="4"/>
            <a:r>
              <a:rPr lang="en-CA" altLang="zh-CN" dirty="0"/>
              <a:t>No one can follow what you are writing, I hope you are happy with that.</a:t>
            </a:r>
          </a:p>
          <a:p>
            <a:pPr lvl="1"/>
            <a:r>
              <a:rPr lang="en-CA" altLang="zh-CN" dirty="0"/>
              <a:t>Second level point</a:t>
            </a:r>
          </a:p>
          <a:p>
            <a:pPr lvl="0"/>
            <a:r>
              <a:rPr lang="en-CA" altLang="zh-CN" dirty="0"/>
              <a:t>First level point</a:t>
            </a:r>
          </a:p>
        </p:txBody>
      </p:sp>
      <p:sp>
        <p:nvSpPr>
          <p:cNvPr id="1470603" name="Rectangle 139"/>
          <p:cNvSpPr>
            <a:spLocks noChangeArrowheads="1"/>
          </p:cNvSpPr>
          <p:nvPr/>
        </p:nvSpPr>
        <p:spPr bwMode="auto">
          <a:xfrm>
            <a:off x="12358645" y="5444683"/>
            <a:ext cx="1226818" cy="323149"/>
          </a:xfrm>
          <a:prstGeom prst="rect">
            <a:avLst/>
          </a:prstGeom>
          <a:solidFill>
            <a:srgbClr val="F8F8F8"/>
          </a:solidFill>
          <a:ln w="9525" algn="ctr">
            <a:noFill/>
            <a:miter lim="800000"/>
            <a:headEnd/>
            <a:tailEnd/>
          </a:ln>
          <a:effectLst/>
        </p:spPr>
        <p:txBody>
          <a:bodyPr lIns="91401" tIns="45700" rIns="91401" bIns="45700" anchor="ctr">
            <a:spAutoFit/>
          </a:bodyPr>
          <a:lstStyle/>
          <a:p>
            <a:pPr algn="ctr" defTabSz="877625" eaLnBrk="0" fontAlgn="base" hangingPunct="0">
              <a:spcBef>
                <a:spcPct val="0"/>
              </a:spcBef>
              <a:spcAft>
                <a:spcPct val="0"/>
              </a:spcAft>
              <a:defRPr/>
            </a:pPr>
            <a:endParaRPr lang="zh-CN" altLang="zh-CN" sz="1500">
              <a:solidFill>
                <a:srgbClr val="000000"/>
              </a:solidFill>
              <a:latin typeface="FrutigerNext LT Regular" pitchFamily="34" charset="0"/>
              <a:ea typeface="ＭＳ Ｐゴシック" pitchFamily="34" charset="-128"/>
            </a:endParaRPr>
          </a:p>
        </p:txBody>
      </p:sp>
      <p:grpSp>
        <p:nvGrpSpPr>
          <p:cNvPr id="2061" name="Group 140"/>
          <p:cNvGrpSpPr>
            <a:grpSpLocks/>
          </p:cNvGrpSpPr>
          <p:nvPr/>
        </p:nvGrpSpPr>
        <p:grpSpPr bwMode="auto">
          <a:xfrm>
            <a:off x="12469740" y="5278438"/>
            <a:ext cx="988755" cy="184150"/>
            <a:chOff x="6657" y="3492"/>
            <a:chExt cx="527" cy="121"/>
          </a:xfrm>
        </p:grpSpPr>
        <p:sp>
          <p:nvSpPr>
            <p:cNvPr id="1470605" name="Rectangle 141"/>
            <p:cNvSpPr>
              <a:spLocks noChangeArrowheads="1"/>
            </p:cNvSpPr>
            <p:nvPr/>
          </p:nvSpPr>
          <p:spPr bwMode="auto">
            <a:xfrm flipV="1">
              <a:off x="6789" y="3492"/>
              <a:ext cx="132" cy="121"/>
            </a:xfrm>
            <a:prstGeom prst="rect">
              <a:avLst/>
            </a:prstGeom>
            <a:solidFill>
              <a:srgbClr val="FFCC66"/>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06" name="Rectangle 142"/>
            <p:cNvSpPr>
              <a:spLocks noChangeArrowheads="1"/>
            </p:cNvSpPr>
            <p:nvPr/>
          </p:nvSpPr>
          <p:spPr bwMode="auto">
            <a:xfrm flipV="1">
              <a:off x="6921" y="3492"/>
              <a:ext cx="131"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07" name="Rectangle 143"/>
            <p:cNvSpPr>
              <a:spLocks noChangeArrowheads="1"/>
            </p:cNvSpPr>
            <p:nvPr/>
          </p:nvSpPr>
          <p:spPr bwMode="auto">
            <a:xfrm flipV="1">
              <a:off x="7052" y="3492"/>
              <a:ext cx="132" cy="121"/>
            </a:xfrm>
            <a:prstGeom prst="rect">
              <a:avLst/>
            </a:prstGeom>
            <a:solidFill>
              <a:srgbClr val="99660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08" name="Rectangle 144"/>
            <p:cNvSpPr>
              <a:spLocks noChangeArrowheads="1"/>
            </p:cNvSpPr>
            <p:nvPr/>
          </p:nvSpPr>
          <p:spPr bwMode="auto">
            <a:xfrm flipV="1">
              <a:off x="6657" y="3492"/>
              <a:ext cx="132" cy="121"/>
            </a:xfrm>
            <a:prstGeom prst="rect">
              <a:avLst/>
            </a:prstGeom>
            <a:solidFill>
              <a:srgbClr val="FFCC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2062" name="Group 145"/>
          <p:cNvGrpSpPr>
            <a:grpSpLocks/>
          </p:cNvGrpSpPr>
          <p:nvPr/>
        </p:nvGrpSpPr>
        <p:grpSpPr bwMode="auto">
          <a:xfrm>
            <a:off x="12469740" y="6203951"/>
            <a:ext cx="988755" cy="182563"/>
            <a:chOff x="6657" y="4103"/>
            <a:chExt cx="527" cy="121"/>
          </a:xfrm>
        </p:grpSpPr>
        <p:sp>
          <p:nvSpPr>
            <p:cNvPr id="1470610" name="Rectangle 146"/>
            <p:cNvSpPr>
              <a:spLocks noChangeArrowheads="1"/>
            </p:cNvSpPr>
            <p:nvPr/>
          </p:nvSpPr>
          <p:spPr bwMode="auto">
            <a:xfrm flipV="1">
              <a:off x="6789" y="4103"/>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11" name="Rectangle 147"/>
            <p:cNvSpPr>
              <a:spLocks noChangeArrowheads="1"/>
            </p:cNvSpPr>
            <p:nvPr/>
          </p:nvSpPr>
          <p:spPr bwMode="auto">
            <a:xfrm flipV="1">
              <a:off x="6921" y="4103"/>
              <a:ext cx="131" cy="121"/>
            </a:xfrm>
            <a:prstGeom prst="rect">
              <a:avLst/>
            </a:prstGeom>
            <a:solidFill>
              <a:srgbClr val="99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12" name="Rectangle 148"/>
            <p:cNvSpPr>
              <a:spLocks noChangeArrowheads="1"/>
            </p:cNvSpPr>
            <p:nvPr/>
          </p:nvSpPr>
          <p:spPr bwMode="auto">
            <a:xfrm flipV="1">
              <a:off x="7052" y="4103"/>
              <a:ext cx="132" cy="121"/>
            </a:xfrm>
            <a:prstGeom prst="rect">
              <a:avLst/>
            </a:prstGeom>
            <a:solidFill>
              <a:srgbClr val="0099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13" name="Rectangle 149"/>
            <p:cNvSpPr>
              <a:spLocks noChangeArrowheads="1"/>
            </p:cNvSpPr>
            <p:nvPr/>
          </p:nvSpPr>
          <p:spPr bwMode="auto">
            <a:xfrm flipV="1">
              <a:off x="6657" y="4103"/>
              <a:ext cx="132" cy="121"/>
            </a:xfrm>
            <a:prstGeom prst="rect">
              <a:avLst/>
            </a:prstGeom>
            <a:solidFill>
              <a:srgbClr val="CC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2063" name="Group 150"/>
          <p:cNvGrpSpPr>
            <a:grpSpLocks/>
          </p:cNvGrpSpPr>
          <p:nvPr/>
        </p:nvGrpSpPr>
        <p:grpSpPr bwMode="auto">
          <a:xfrm>
            <a:off x="12469740" y="6450013"/>
            <a:ext cx="988755" cy="182562"/>
            <a:chOff x="6657" y="4266"/>
            <a:chExt cx="527" cy="121"/>
          </a:xfrm>
        </p:grpSpPr>
        <p:sp>
          <p:nvSpPr>
            <p:cNvPr id="1470615" name="Rectangle 151"/>
            <p:cNvSpPr>
              <a:spLocks noChangeArrowheads="1"/>
            </p:cNvSpPr>
            <p:nvPr/>
          </p:nvSpPr>
          <p:spPr bwMode="auto">
            <a:xfrm flipV="1">
              <a:off x="6789" y="4266"/>
              <a:ext cx="132" cy="121"/>
            </a:xfrm>
            <a:prstGeom prst="rect">
              <a:avLst/>
            </a:prstGeom>
            <a:solidFill>
              <a:srgbClr val="99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16" name="Rectangle 152"/>
            <p:cNvSpPr>
              <a:spLocks noChangeArrowheads="1"/>
            </p:cNvSpPr>
            <p:nvPr/>
          </p:nvSpPr>
          <p:spPr bwMode="auto">
            <a:xfrm flipV="1">
              <a:off x="6921" y="4266"/>
              <a:ext cx="131" cy="121"/>
            </a:xfrm>
            <a:prstGeom prst="rect">
              <a:avLst/>
            </a:prstGeom>
            <a:solidFill>
              <a:srgbClr val="0099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17" name="Rectangle 153"/>
            <p:cNvSpPr>
              <a:spLocks noChangeArrowheads="1"/>
            </p:cNvSpPr>
            <p:nvPr/>
          </p:nvSpPr>
          <p:spPr bwMode="auto">
            <a:xfrm flipV="1">
              <a:off x="7052" y="4266"/>
              <a:ext cx="132" cy="121"/>
            </a:xfrm>
            <a:prstGeom prst="rect">
              <a:avLst/>
            </a:prstGeom>
            <a:solidFill>
              <a:srgbClr val="0066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18" name="Rectangle 154"/>
            <p:cNvSpPr>
              <a:spLocks noChangeArrowheads="1"/>
            </p:cNvSpPr>
            <p:nvPr/>
          </p:nvSpPr>
          <p:spPr bwMode="auto">
            <a:xfrm flipV="1">
              <a:off x="6657" y="4266"/>
              <a:ext cx="132" cy="121"/>
            </a:xfrm>
            <a:prstGeom prst="rect">
              <a:avLst/>
            </a:prstGeom>
            <a:solidFill>
              <a:srgbClr val="CCFF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2064" name="Group 155"/>
          <p:cNvGrpSpPr>
            <a:grpSpLocks/>
          </p:cNvGrpSpPr>
          <p:nvPr/>
        </p:nvGrpSpPr>
        <p:grpSpPr bwMode="auto">
          <a:xfrm>
            <a:off x="12469740" y="5527676"/>
            <a:ext cx="988755" cy="182563"/>
            <a:chOff x="6657" y="3656"/>
            <a:chExt cx="527" cy="121"/>
          </a:xfrm>
        </p:grpSpPr>
        <p:sp>
          <p:nvSpPr>
            <p:cNvPr id="1470620" name="Rectangle 156"/>
            <p:cNvSpPr>
              <a:spLocks noChangeArrowheads="1"/>
            </p:cNvSpPr>
            <p:nvPr/>
          </p:nvSpPr>
          <p:spPr bwMode="auto">
            <a:xfrm flipV="1">
              <a:off x="6657" y="3656"/>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21" name="Rectangle 157"/>
            <p:cNvSpPr>
              <a:spLocks noChangeArrowheads="1"/>
            </p:cNvSpPr>
            <p:nvPr/>
          </p:nvSpPr>
          <p:spPr bwMode="auto">
            <a:xfrm flipV="1">
              <a:off x="6789" y="3656"/>
              <a:ext cx="132"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22" name="Rectangle 158"/>
            <p:cNvSpPr>
              <a:spLocks noChangeArrowheads="1"/>
            </p:cNvSpPr>
            <p:nvPr/>
          </p:nvSpPr>
          <p:spPr bwMode="auto">
            <a:xfrm flipV="1">
              <a:off x="6921" y="3656"/>
              <a:ext cx="131" cy="121"/>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23" name="Rectangle 159"/>
            <p:cNvSpPr>
              <a:spLocks noChangeArrowheads="1"/>
            </p:cNvSpPr>
            <p:nvPr/>
          </p:nvSpPr>
          <p:spPr bwMode="auto">
            <a:xfrm flipV="1">
              <a:off x="7052" y="3656"/>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2065" name="Group 160"/>
          <p:cNvGrpSpPr>
            <a:grpSpLocks/>
          </p:cNvGrpSpPr>
          <p:nvPr/>
        </p:nvGrpSpPr>
        <p:grpSpPr bwMode="auto">
          <a:xfrm>
            <a:off x="12469740" y="5957888"/>
            <a:ext cx="988755" cy="182562"/>
            <a:chOff x="6657" y="3941"/>
            <a:chExt cx="527" cy="121"/>
          </a:xfrm>
        </p:grpSpPr>
        <p:sp>
          <p:nvSpPr>
            <p:cNvPr id="1470625" name="Rectangle 161"/>
            <p:cNvSpPr>
              <a:spLocks noChangeArrowheads="1"/>
            </p:cNvSpPr>
            <p:nvPr/>
          </p:nvSpPr>
          <p:spPr bwMode="auto">
            <a:xfrm flipV="1">
              <a:off x="6789" y="3941"/>
              <a:ext cx="132" cy="121"/>
            </a:xfrm>
            <a:prstGeom prst="rect">
              <a:avLst/>
            </a:prstGeom>
            <a:solidFill>
              <a:srgbClr val="CCFF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26" name="Rectangle 162"/>
            <p:cNvSpPr>
              <a:spLocks noChangeArrowheads="1"/>
            </p:cNvSpPr>
            <p:nvPr/>
          </p:nvSpPr>
          <p:spPr bwMode="auto">
            <a:xfrm flipV="1">
              <a:off x="6921" y="3941"/>
              <a:ext cx="131" cy="121"/>
            </a:xfrm>
            <a:prstGeom prst="rect">
              <a:avLst/>
            </a:prstGeom>
            <a:solidFill>
              <a:srgbClr val="66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27" name="Rectangle 163"/>
            <p:cNvSpPr>
              <a:spLocks noChangeArrowheads="1"/>
            </p:cNvSpPr>
            <p:nvPr/>
          </p:nvSpPr>
          <p:spPr bwMode="auto">
            <a:xfrm flipV="1">
              <a:off x="7052" y="3941"/>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28" name="Rectangle 164"/>
            <p:cNvSpPr>
              <a:spLocks noChangeArrowheads="1"/>
            </p:cNvSpPr>
            <p:nvPr/>
          </p:nvSpPr>
          <p:spPr bwMode="auto">
            <a:xfrm flipV="1">
              <a:off x="6657" y="3941"/>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2066" name="Group 165"/>
          <p:cNvGrpSpPr>
            <a:grpSpLocks/>
          </p:cNvGrpSpPr>
          <p:nvPr/>
        </p:nvGrpSpPr>
        <p:grpSpPr bwMode="auto">
          <a:xfrm>
            <a:off x="12469740" y="6697663"/>
            <a:ext cx="988755" cy="182562"/>
            <a:chOff x="6657" y="4430"/>
            <a:chExt cx="527" cy="121"/>
          </a:xfrm>
        </p:grpSpPr>
        <p:sp>
          <p:nvSpPr>
            <p:cNvPr id="1470630" name="Rectangle 166"/>
            <p:cNvSpPr>
              <a:spLocks noChangeArrowheads="1"/>
            </p:cNvSpPr>
            <p:nvPr/>
          </p:nvSpPr>
          <p:spPr bwMode="auto">
            <a:xfrm flipV="1">
              <a:off x="6789" y="4430"/>
              <a:ext cx="132"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31" name="Rectangle 167"/>
            <p:cNvSpPr>
              <a:spLocks noChangeArrowheads="1"/>
            </p:cNvSpPr>
            <p:nvPr/>
          </p:nvSpPr>
          <p:spPr bwMode="auto">
            <a:xfrm flipV="1">
              <a:off x="6921" y="4430"/>
              <a:ext cx="131" cy="121"/>
            </a:xfrm>
            <a:prstGeom prst="rect">
              <a:avLst/>
            </a:prstGeom>
            <a:solidFill>
              <a:srgbClr val="0066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32" name="Rectangle 168"/>
            <p:cNvSpPr>
              <a:spLocks noChangeArrowheads="1"/>
            </p:cNvSpPr>
            <p:nvPr/>
          </p:nvSpPr>
          <p:spPr bwMode="auto">
            <a:xfrm flipV="1">
              <a:off x="7052" y="4430"/>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33" name="Rectangle 169"/>
            <p:cNvSpPr>
              <a:spLocks noChangeArrowheads="1"/>
            </p:cNvSpPr>
            <p:nvPr/>
          </p:nvSpPr>
          <p:spPr bwMode="auto">
            <a:xfrm flipV="1">
              <a:off x="6657" y="4430"/>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2067" name="Group 170"/>
          <p:cNvGrpSpPr>
            <a:grpSpLocks/>
          </p:cNvGrpSpPr>
          <p:nvPr/>
        </p:nvGrpSpPr>
        <p:grpSpPr bwMode="auto">
          <a:xfrm>
            <a:off x="12469740" y="5032375"/>
            <a:ext cx="988755" cy="184150"/>
            <a:chOff x="6657" y="3329"/>
            <a:chExt cx="527" cy="122"/>
          </a:xfrm>
        </p:grpSpPr>
        <p:sp>
          <p:nvSpPr>
            <p:cNvPr id="1470635" name="Rectangle 171"/>
            <p:cNvSpPr>
              <a:spLocks noChangeArrowheads="1"/>
            </p:cNvSpPr>
            <p:nvPr/>
          </p:nvSpPr>
          <p:spPr bwMode="auto">
            <a:xfrm flipV="1">
              <a:off x="6789" y="3329"/>
              <a:ext cx="132" cy="122"/>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36" name="Rectangle 172"/>
            <p:cNvSpPr>
              <a:spLocks noChangeArrowheads="1"/>
            </p:cNvSpPr>
            <p:nvPr/>
          </p:nvSpPr>
          <p:spPr bwMode="auto">
            <a:xfrm flipV="1">
              <a:off x="6921" y="3329"/>
              <a:ext cx="131" cy="122"/>
            </a:xfrm>
            <a:prstGeom prst="rect">
              <a:avLst/>
            </a:prstGeom>
            <a:solidFill>
              <a:srgbClr val="99660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37" name="Rectangle 173"/>
            <p:cNvSpPr>
              <a:spLocks noChangeArrowheads="1"/>
            </p:cNvSpPr>
            <p:nvPr/>
          </p:nvSpPr>
          <p:spPr bwMode="auto">
            <a:xfrm flipV="1">
              <a:off x="7052" y="3329"/>
              <a:ext cx="132" cy="122"/>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38" name="Rectangle 174"/>
            <p:cNvSpPr>
              <a:spLocks noChangeArrowheads="1"/>
            </p:cNvSpPr>
            <p:nvPr/>
          </p:nvSpPr>
          <p:spPr bwMode="auto">
            <a:xfrm flipV="1">
              <a:off x="6657" y="3329"/>
              <a:ext cx="132" cy="122"/>
            </a:xfrm>
            <a:prstGeom prst="rect">
              <a:avLst/>
            </a:prstGeom>
            <a:solidFill>
              <a:srgbClr val="FFCC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2068" name="Group 175"/>
          <p:cNvGrpSpPr>
            <a:grpSpLocks/>
          </p:cNvGrpSpPr>
          <p:nvPr/>
        </p:nvGrpSpPr>
        <p:grpSpPr bwMode="auto">
          <a:xfrm>
            <a:off x="12469740" y="4600576"/>
            <a:ext cx="988755" cy="182563"/>
            <a:chOff x="6657" y="3043"/>
            <a:chExt cx="527" cy="121"/>
          </a:xfrm>
        </p:grpSpPr>
        <p:sp>
          <p:nvSpPr>
            <p:cNvPr id="1470640" name="Rectangle 176"/>
            <p:cNvSpPr>
              <a:spLocks noChangeArrowheads="1"/>
            </p:cNvSpPr>
            <p:nvPr/>
          </p:nvSpPr>
          <p:spPr bwMode="auto">
            <a:xfrm flipV="1">
              <a:off x="6921" y="3043"/>
              <a:ext cx="131"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41" name="Rectangle 177"/>
            <p:cNvSpPr>
              <a:spLocks noChangeArrowheads="1"/>
            </p:cNvSpPr>
            <p:nvPr/>
          </p:nvSpPr>
          <p:spPr bwMode="auto">
            <a:xfrm flipV="1">
              <a:off x="7052" y="3043"/>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42" name="Rectangle 178"/>
            <p:cNvSpPr>
              <a:spLocks noChangeArrowheads="1"/>
            </p:cNvSpPr>
            <p:nvPr/>
          </p:nvSpPr>
          <p:spPr bwMode="auto">
            <a:xfrm flipV="1">
              <a:off x="6657" y="3043"/>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43" name="Rectangle 179"/>
            <p:cNvSpPr>
              <a:spLocks noChangeArrowheads="1"/>
            </p:cNvSpPr>
            <p:nvPr/>
          </p:nvSpPr>
          <p:spPr bwMode="auto">
            <a:xfrm flipV="1">
              <a:off x="6789" y="3043"/>
              <a:ext cx="132" cy="121"/>
            </a:xfrm>
            <a:prstGeom prst="rect">
              <a:avLst/>
            </a:prstGeom>
            <a:solidFill>
              <a:srgbClr val="66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grpSp>
        <p:nvGrpSpPr>
          <p:cNvPr id="2069" name="Group 180"/>
          <p:cNvGrpSpPr>
            <a:grpSpLocks/>
          </p:cNvGrpSpPr>
          <p:nvPr/>
        </p:nvGrpSpPr>
        <p:grpSpPr bwMode="auto">
          <a:xfrm>
            <a:off x="12469740" y="4354513"/>
            <a:ext cx="988755" cy="184150"/>
            <a:chOff x="6657" y="2881"/>
            <a:chExt cx="527" cy="121"/>
          </a:xfrm>
        </p:grpSpPr>
        <p:sp>
          <p:nvSpPr>
            <p:cNvPr id="1470645" name="Rectangle 181"/>
            <p:cNvSpPr>
              <a:spLocks noChangeArrowheads="1"/>
            </p:cNvSpPr>
            <p:nvPr/>
          </p:nvSpPr>
          <p:spPr bwMode="auto">
            <a:xfrm flipV="1">
              <a:off x="6921" y="2881"/>
              <a:ext cx="131" cy="121"/>
            </a:xfrm>
            <a:prstGeom prst="rect">
              <a:avLst/>
            </a:prstGeom>
            <a:solidFill>
              <a:srgbClr val="B2B2B2"/>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46" name="Rectangle 182"/>
            <p:cNvSpPr>
              <a:spLocks noChangeArrowheads="1"/>
            </p:cNvSpPr>
            <p:nvPr/>
          </p:nvSpPr>
          <p:spPr bwMode="auto">
            <a:xfrm flipV="1">
              <a:off x="7052" y="2881"/>
              <a:ext cx="132" cy="121"/>
            </a:xfrm>
            <a:prstGeom prst="rect">
              <a:avLst/>
            </a:prstGeom>
            <a:solidFill>
              <a:srgbClr val="EAEAE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47" name="Rectangle 183"/>
            <p:cNvSpPr>
              <a:spLocks noChangeArrowheads="1"/>
            </p:cNvSpPr>
            <p:nvPr/>
          </p:nvSpPr>
          <p:spPr bwMode="auto">
            <a:xfrm flipV="1">
              <a:off x="6657" y="2881"/>
              <a:ext cx="132" cy="121"/>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sp>
          <p:nvSpPr>
            <p:cNvPr id="1470648" name="Rectangle 184"/>
            <p:cNvSpPr>
              <a:spLocks noChangeArrowheads="1"/>
            </p:cNvSpPr>
            <p:nvPr/>
          </p:nvSpPr>
          <p:spPr bwMode="auto">
            <a:xfrm flipV="1">
              <a:off x="6789" y="2881"/>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799" b="1" dirty="0">
                <a:solidFill>
                  <a:srgbClr val="000000"/>
                </a:solidFill>
                <a:ea typeface="Arial Unicode MS" pitchFamily="34" charset="-122"/>
              </a:endParaRPr>
            </a:p>
          </p:txBody>
        </p:sp>
      </p:grpSp>
      <p:sp>
        <p:nvSpPr>
          <p:cNvPr id="1470650" name="Rectangle 186"/>
          <p:cNvSpPr>
            <a:spLocks noChangeArrowheads="1"/>
          </p:cNvSpPr>
          <p:nvPr/>
        </p:nvSpPr>
        <p:spPr bwMode="auto">
          <a:xfrm>
            <a:off x="12266594" y="-61913"/>
            <a:ext cx="1401397" cy="838201"/>
          </a:xfrm>
          <a:prstGeom prst="rect">
            <a:avLst/>
          </a:prstGeom>
          <a:noFill/>
          <a:ln w="9525">
            <a:noFill/>
            <a:miter lim="800000"/>
            <a:headEnd/>
            <a:tailEnd/>
          </a:ln>
          <a:effectLst/>
        </p:spPr>
        <p:txBody>
          <a:bodyPr lIns="87775" tIns="43889" rIns="87775" bIns="43889"/>
          <a:lstStyle/>
          <a:p>
            <a:pPr marL="342797" indent="-342797" eaLnBrk="0" fontAlgn="base" hangingPunct="0">
              <a:lnSpc>
                <a:spcPct val="120000"/>
              </a:lnSpc>
              <a:spcBef>
                <a:spcPct val="20000"/>
              </a:spcBef>
              <a:spcAft>
                <a:spcPct val="0"/>
              </a:spcAft>
              <a:buSzPct val="100000"/>
            </a:pPr>
            <a:r>
              <a:rPr lang="zh-CN" altLang="en-US" sz="1200" dirty="0">
                <a:solidFill>
                  <a:srgbClr val="F8F8F8"/>
                </a:solidFill>
                <a:latin typeface="Arial Unicode MS" pitchFamily="34" charset="-122"/>
                <a:ea typeface="Arial Unicode MS" pitchFamily="34" charset="-122"/>
                <a:cs typeface="Arial Unicode MS" pitchFamily="34" charset="-122"/>
                <a:sym typeface="Arial" pitchFamily="34" charset="0"/>
              </a:rPr>
              <a:t>客户或者合作伙伴的标志放在右上角</a:t>
            </a:r>
            <a:r>
              <a:rPr lang="zh-CN" altLang="zh-CN" sz="1200" dirty="0">
                <a:solidFill>
                  <a:srgbClr val="F8F8F8"/>
                </a:solidFill>
                <a:latin typeface="Arial Unicode MS" pitchFamily="34" charset="-122"/>
                <a:ea typeface="Arial Unicode MS" pitchFamily="34" charset="-122"/>
                <a:cs typeface="Arial Unicode MS" pitchFamily="34" charset="-122"/>
                <a:sym typeface="Arial" pitchFamily="34" charset="0"/>
              </a:rPr>
              <a:t>.</a:t>
            </a:r>
          </a:p>
        </p:txBody>
      </p:sp>
      <p:sp>
        <p:nvSpPr>
          <p:cNvPr id="61" name="Text Box 85"/>
          <p:cNvSpPr txBox="1">
            <a:spLocks noChangeArrowheads="1"/>
          </p:cNvSpPr>
          <p:nvPr userDrawn="1"/>
        </p:nvSpPr>
        <p:spPr bwMode="auto">
          <a:xfrm>
            <a:off x="5749008" y="6597352"/>
            <a:ext cx="850916" cy="248402"/>
          </a:xfrm>
          <a:prstGeom prst="rect">
            <a:avLst/>
          </a:prstGeom>
          <a:noFill/>
          <a:ln w="9525">
            <a:noFill/>
            <a:miter lim="800000"/>
            <a:headEnd/>
            <a:tailEnd/>
          </a:ln>
        </p:spPr>
        <p:txBody>
          <a:bodyPr wrap="square" lIns="78340" tIns="39170" rIns="78340" bIns="39170">
            <a:spAutoFit/>
          </a:bodyPr>
          <a:lstStyle/>
          <a:p>
            <a:pPr defTabSz="783990" eaLnBrk="0" fontAlgn="base" hangingPunct="0">
              <a:spcBef>
                <a:spcPct val="0"/>
              </a:spcBef>
              <a:spcAft>
                <a:spcPct val="0"/>
              </a:spcAft>
              <a:buSzPct val="100000"/>
            </a:pPr>
            <a:r>
              <a:rPr lang="en-CA" altLang="zh-CN" sz="1100" dirty="0">
                <a:solidFill>
                  <a:srgbClr val="000000"/>
                </a:solidFill>
                <a:ea typeface="MS PGothic" pitchFamily="34" charset="-128"/>
                <a:cs typeface="Arial" panose="020B0604020202020204" pitchFamily="34" charset="0"/>
                <a:sym typeface="Arial" pitchFamily="34" charset="0"/>
              </a:rPr>
              <a:t>Page </a:t>
            </a:r>
            <a:fld id="{31585977-D616-4E4D-8E4A-46C3D3EA7A37}" type="slidenum">
              <a:rPr lang="en-CA" altLang="zh-CN" sz="1100" smtClean="0">
                <a:solidFill>
                  <a:srgbClr val="000000"/>
                </a:solidFill>
                <a:ea typeface="MS PGothic" pitchFamily="34" charset="-128"/>
                <a:cs typeface="Arial" panose="020B0604020202020204" pitchFamily="34" charset="0"/>
                <a:sym typeface="Arial" pitchFamily="34" charset="0"/>
              </a:rPr>
              <a:pPr defTabSz="783990" eaLnBrk="0" fontAlgn="base" hangingPunct="0">
                <a:spcBef>
                  <a:spcPct val="0"/>
                </a:spcBef>
                <a:spcAft>
                  <a:spcPct val="0"/>
                </a:spcAft>
                <a:buSzPct val="100000"/>
              </a:pPr>
              <a:t>‹#›</a:t>
            </a:fld>
            <a:endParaRPr lang="zh-CN" altLang="zh-CN" sz="1100" b="1" dirty="0">
              <a:solidFill>
                <a:srgbClr val="000000"/>
              </a:solidFill>
              <a:ea typeface="MS PGothic" pitchFamily="34" charset="-128"/>
              <a:cs typeface="Arial" panose="020B0604020202020204" pitchFamily="34" charset="0"/>
              <a:sym typeface="Arial" pitchFamily="34" charset="0"/>
            </a:endParaRPr>
          </a:p>
        </p:txBody>
      </p:sp>
    </p:spTree>
    <p:extLst>
      <p:ext uri="{BB962C8B-B14F-4D97-AF65-F5344CB8AC3E}">
        <p14:creationId xmlns:p14="http://schemas.microsoft.com/office/powerpoint/2010/main" val="2005989012"/>
      </p:ext>
    </p:extLst>
  </p:cSld>
  <p:clrMap bg1="lt1" tx1="dk1" bg2="lt2" tx2="dk2" accent1="accent1" accent2="accent2" accent3="accent3" accent4="accent4" accent5="accent5" accent6="accent6" hlink="hlink" folHlink="folHlink"/>
  <p:sldLayoutIdLst>
    <p:sldLayoutId id="2147484006" r:id="rId1"/>
    <p:sldLayoutId id="2147484007" r:id="rId2"/>
    <p:sldLayoutId id="2147484008" r:id="rId3"/>
    <p:sldLayoutId id="2147484009" r:id="rId4"/>
    <p:sldLayoutId id="2147484010" r:id="rId5"/>
    <p:sldLayoutId id="2147484011" r:id="rId6"/>
    <p:sldLayoutId id="2147484012" r:id="rId7"/>
    <p:sldLayoutId id="2147484023" r:id="rId8"/>
  </p:sldLayoutIdLst>
  <p:hf sldNum="0" hdr="0" ftr="0"/>
  <p:txStyles>
    <p:titleStyle>
      <a:lvl1pPr algn="l" rtl="0" eaLnBrk="0" fontAlgn="base" hangingPunct="0">
        <a:spcBef>
          <a:spcPct val="0"/>
        </a:spcBef>
        <a:spcAft>
          <a:spcPct val="0"/>
        </a:spcAft>
        <a:defRPr sz="3199" b="1">
          <a:solidFill>
            <a:srgbClr val="990000"/>
          </a:solidFill>
          <a:latin typeface="+mj-lt"/>
          <a:ea typeface="Arial Unicode MS" pitchFamily="34" charset="-122"/>
          <a:cs typeface="Arial" panose="020B0604020202020204" pitchFamily="34" charset="0"/>
        </a:defRPr>
      </a:lvl1pPr>
      <a:lvl2pPr algn="l" rtl="0" eaLnBrk="0" fontAlgn="base" hangingPunct="0">
        <a:spcBef>
          <a:spcPct val="0"/>
        </a:spcBef>
        <a:spcAft>
          <a:spcPct val="0"/>
        </a:spcAft>
        <a:defRPr sz="3199" b="1">
          <a:solidFill>
            <a:srgbClr val="990000"/>
          </a:solidFill>
          <a:latin typeface="FrutigerNext LT Medium" pitchFamily="34" charset="0"/>
          <a:ea typeface="Arial Unicode MS" pitchFamily="34" charset="-122"/>
          <a:cs typeface="Arial Unicode MS" pitchFamily="34" charset="-122"/>
        </a:defRPr>
      </a:lvl2pPr>
      <a:lvl3pPr algn="l" rtl="0" eaLnBrk="0" fontAlgn="base" hangingPunct="0">
        <a:spcBef>
          <a:spcPct val="0"/>
        </a:spcBef>
        <a:spcAft>
          <a:spcPct val="0"/>
        </a:spcAft>
        <a:defRPr sz="3199" b="1">
          <a:solidFill>
            <a:srgbClr val="990000"/>
          </a:solidFill>
          <a:latin typeface="FrutigerNext LT Medium" pitchFamily="34" charset="0"/>
          <a:ea typeface="Arial Unicode MS" pitchFamily="34" charset="-122"/>
          <a:cs typeface="Arial Unicode MS" pitchFamily="34" charset="-122"/>
        </a:defRPr>
      </a:lvl3pPr>
      <a:lvl4pPr algn="l" rtl="0" eaLnBrk="0" fontAlgn="base" hangingPunct="0">
        <a:spcBef>
          <a:spcPct val="0"/>
        </a:spcBef>
        <a:spcAft>
          <a:spcPct val="0"/>
        </a:spcAft>
        <a:defRPr sz="3199" b="1">
          <a:solidFill>
            <a:srgbClr val="990000"/>
          </a:solidFill>
          <a:latin typeface="FrutigerNext LT Medium" pitchFamily="34" charset="0"/>
          <a:ea typeface="Arial Unicode MS" pitchFamily="34" charset="-122"/>
          <a:cs typeface="Arial Unicode MS" pitchFamily="34" charset="-122"/>
        </a:defRPr>
      </a:lvl4pPr>
      <a:lvl5pPr algn="l" rtl="0" eaLnBrk="0" fontAlgn="base" hangingPunct="0">
        <a:spcBef>
          <a:spcPct val="0"/>
        </a:spcBef>
        <a:spcAft>
          <a:spcPct val="0"/>
        </a:spcAft>
        <a:defRPr sz="3199" b="1">
          <a:solidFill>
            <a:srgbClr val="990000"/>
          </a:solidFill>
          <a:latin typeface="FrutigerNext LT Medium" pitchFamily="34" charset="0"/>
          <a:ea typeface="Arial Unicode MS" pitchFamily="34" charset="-122"/>
          <a:cs typeface="Arial Unicode MS" pitchFamily="34" charset="-122"/>
        </a:defRPr>
      </a:lvl5pPr>
      <a:lvl6pPr marL="457063" algn="l" rtl="0" fontAlgn="base">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4126" algn="l" rtl="0" fontAlgn="base">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1189" algn="l" rtl="0" fontAlgn="base">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8251" algn="l" rtl="0" fontAlgn="base">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p:titleStyle>
    <p:bodyStyle>
      <a:lvl1pPr marL="287914" indent="-287914" algn="l" rtl="0" eaLnBrk="0" fontAlgn="base" hangingPunct="0">
        <a:spcBef>
          <a:spcPts val="1200"/>
        </a:spcBef>
        <a:spcAft>
          <a:spcPct val="0"/>
        </a:spcAft>
        <a:buClr>
          <a:srgbClr val="990000"/>
        </a:buClr>
        <a:buChar char="•"/>
        <a:defRPr sz="1999" b="1" baseline="0">
          <a:solidFill>
            <a:schemeClr val="tx1"/>
          </a:solidFill>
          <a:latin typeface="+mn-lt"/>
          <a:ea typeface="Arial Unicode MS" pitchFamily="34" charset="-122"/>
          <a:cs typeface="Arial" panose="020B0604020202020204" pitchFamily="34" charset="0"/>
        </a:defRPr>
      </a:lvl1pPr>
      <a:lvl2pPr marL="611816" indent="-287914" algn="l" rtl="0" eaLnBrk="0" fontAlgn="base" hangingPunct="0">
        <a:spcBef>
          <a:spcPts val="600"/>
        </a:spcBef>
        <a:spcAft>
          <a:spcPct val="0"/>
        </a:spcAft>
        <a:buFont typeface="Arial" pitchFamily="34" charset="0"/>
        <a:buChar char="›"/>
        <a:defRPr sz="1600" baseline="0">
          <a:solidFill>
            <a:schemeClr val="tx1"/>
          </a:solidFill>
          <a:latin typeface="+mn-lt"/>
          <a:ea typeface="Arial Unicode MS" pitchFamily="34" charset="-122"/>
          <a:cs typeface="Arial" panose="020B0604020202020204" pitchFamily="34" charset="0"/>
        </a:defRPr>
      </a:lvl2pPr>
      <a:lvl3pPr marL="935719" indent="-287914" algn="l" rtl="0" eaLnBrk="0" fontAlgn="base" hangingPunct="0">
        <a:spcBef>
          <a:spcPts val="200"/>
        </a:spcBef>
        <a:spcAft>
          <a:spcPct val="0"/>
        </a:spcAft>
        <a:buFont typeface="FrutigerNext LT Medium" pitchFamily="34" charset="0"/>
        <a:buChar char="»"/>
        <a:defRPr sz="1400" baseline="0">
          <a:solidFill>
            <a:schemeClr val="tx1"/>
          </a:solidFill>
          <a:latin typeface="+mn-lt"/>
          <a:ea typeface="Arial Unicode MS" pitchFamily="34" charset="-122"/>
          <a:cs typeface="Arial" panose="020B0604020202020204" pitchFamily="34" charset="0"/>
        </a:defRPr>
      </a:lvl3pPr>
      <a:lvl4pPr marL="1259622" marR="0" indent="-287914" algn="l" defTabSz="914126" rtl="0" eaLnBrk="0" fontAlgn="base" latinLnBrk="0" hangingPunct="0">
        <a:lnSpc>
          <a:spcPct val="100000"/>
        </a:lnSpc>
        <a:spcBef>
          <a:spcPts val="20"/>
        </a:spcBef>
        <a:spcAft>
          <a:spcPct val="0"/>
        </a:spcAft>
        <a:buClrTx/>
        <a:buSzTx/>
        <a:buFontTx/>
        <a:buChar char="–"/>
        <a:tabLst/>
        <a:defRPr sz="1400">
          <a:solidFill>
            <a:schemeClr val="tx1"/>
          </a:solidFill>
          <a:latin typeface="+mn-lt"/>
          <a:ea typeface="Arial Unicode MS" pitchFamily="34" charset="-122"/>
          <a:cs typeface="Arial" panose="020B0604020202020204" pitchFamily="34" charset="0"/>
        </a:defRPr>
      </a:lvl4pPr>
      <a:lvl5pPr marL="1583525" indent="-287914" algn="l" rtl="0" eaLnBrk="0" fontAlgn="base" hangingPunct="0">
        <a:spcBef>
          <a:spcPts val="20"/>
        </a:spcBef>
        <a:spcAft>
          <a:spcPct val="0"/>
        </a:spcAft>
        <a:buFont typeface="Arial" pitchFamily="34" charset="0"/>
        <a:buChar char="~"/>
        <a:defRPr sz="1400" baseline="0">
          <a:solidFill>
            <a:schemeClr val="tx1"/>
          </a:solidFill>
          <a:latin typeface="+mn-lt"/>
          <a:ea typeface="Arial Unicode MS" pitchFamily="34" charset="-122"/>
          <a:cs typeface="Arial" panose="020B0604020202020204" pitchFamily="34" charset="0"/>
        </a:defRPr>
      </a:lvl5pPr>
      <a:lvl6pPr marL="2513846" indent="-228531" algn="l" rtl="0" fontAlgn="base">
        <a:spcBef>
          <a:spcPct val="20000"/>
        </a:spcBef>
        <a:spcAft>
          <a:spcPct val="0"/>
        </a:spcAft>
        <a:buFont typeface="Arial" charset="0"/>
        <a:buChar char="~"/>
        <a:defRPr sz="1600">
          <a:solidFill>
            <a:schemeClr val="tx1"/>
          </a:solidFill>
          <a:latin typeface="+mn-lt"/>
          <a:ea typeface="+mn-ea"/>
          <a:cs typeface="+mn-cs"/>
        </a:defRPr>
      </a:lvl6pPr>
      <a:lvl7pPr marL="2970908" indent="-228531" algn="l" rtl="0" fontAlgn="base">
        <a:spcBef>
          <a:spcPct val="20000"/>
        </a:spcBef>
        <a:spcAft>
          <a:spcPct val="0"/>
        </a:spcAft>
        <a:buFont typeface="Arial" charset="0"/>
        <a:buChar char="~"/>
        <a:defRPr sz="1600">
          <a:solidFill>
            <a:schemeClr val="tx1"/>
          </a:solidFill>
          <a:latin typeface="+mn-lt"/>
          <a:ea typeface="+mn-ea"/>
          <a:cs typeface="+mn-cs"/>
        </a:defRPr>
      </a:lvl7pPr>
      <a:lvl8pPr marL="3427971" indent="-228531" algn="l" rtl="0" fontAlgn="base">
        <a:spcBef>
          <a:spcPct val="20000"/>
        </a:spcBef>
        <a:spcAft>
          <a:spcPct val="0"/>
        </a:spcAft>
        <a:buFont typeface="Arial" charset="0"/>
        <a:buChar char="~"/>
        <a:defRPr sz="1600">
          <a:solidFill>
            <a:schemeClr val="tx1"/>
          </a:solidFill>
          <a:latin typeface="+mn-lt"/>
          <a:ea typeface="+mn-ea"/>
          <a:cs typeface="+mn-cs"/>
        </a:defRPr>
      </a:lvl8pPr>
      <a:lvl9pPr marL="3885034" indent="-228531" algn="l" rtl="0" fontAlgn="base">
        <a:spcBef>
          <a:spcPct val="20000"/>
        </a:spcBef>
        <a:spcAft>
          <a:spcPct val="0"/>
        </a:spcAft>
        <a:buFont typeface="Arial" charset="0"/>
        <a:buChar char="~"/>
        <a:defRPr sz="1600">
          <a:solidFill>
            <a:schemeClr val="tx1"/>
          </a:solidFill>
          <a:latin typeface="+mn-lt"/>
          <a:ea typeface="+mn-ea"/>
          <a:cs typeface="+mn-cs"/>
        </a:defRPr>
      </a:lvl9pPr>
    </p:bodyStyle>
    <p:otherStyle>
      <a:defPPr>
        <a:defRPr lang="zh-CN"/>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3387" y="6550428"/>
            <a:ext cx="12195387" cy="307572"/>
          </a:xfrm>
          <a:prstGeom prst="rect">
            <a:avLst/>
          </a:prstGeom>
          <a:solidFill>
            <a:srgbClr val="E5E5E5"/>
          </a:solidFill>
          <a:ln w="19050" cap="flat" cmpd="sng" algn="ctr">
            <a:noFill/>
            <a:prstDash val="solid"/>
            <a:round/>
            <a:headEnd type="arrow" w="med" len="med"/>
            <a:tailEnd type="arrow" w="med" len="med"/>
          </a:ln>
          <a:effectLst/>
        </p:spPr>
        <p:txBody>
          <a:bodyPr vert="horz" wrap="square" lIns="68562" tIns="34281" rIns="68562" bIns="34281" numCol="1" rtlCol="0" anchor="t" anchorCtr="0" compatLnSpc="1">
            <a:prstTxWarp prst="textNoShape">
              <a:avLst/>
            </a:prstTxWarp>
          </a:bodyPr>
          <a:lstStyle/>
          <a:p>
            <a:pPr fontAlgn="base">
              <a:spcBef>
                <a:spcPct val="0"/>
              </a:spcBef>
              <a:spcAft>
                <a:spcPct val="0"/>
              </a:spcAft>
              <a:buClr>
                <a:srgbClr val="CC9900"/>
              </a:buClr>
              <a:buFont typeface="Wingdings" pitchFamily="2" charset="2"/>
              <a:buChar char="n"/>
            </a:pPr>
            <a:endParaRPr lang="en-US" sz="1349" b="1">
              <a:solidFill>
                <a:srgbClr val="000000"/>
              </a:solidFill>
              <a:ea typeface="SimSun" pitchFamily="2" charset="-122"/>
            </a:endParaRPr>
          </a:p>
        </p:txBody>
      </p:sp>
      <p:sp>
        <p:nvSpPr>
          <p:cNvPr id="2057" name="Rectangle 88"/>
          <p:cNvSpPr>
            <a:spLocks noGrp="1" noChangeArrowheads="1"/>
          </p:cNvSpPr>
          <p:nvPr>
            <p:ph type="title"/>
          </p:nvPr>
        </p:nvSpPr>
        <p:spPr bwMode="auto">
          <a:xfrm>
            <a:off x="76180" y="47625"/>
            <a:ext cx="12107885" cy="501650"/>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en-CA" altLang="zh-CN" dirty="0"/>
              <a:t>Title</a:t>
            </a:r>
            <a:endParaRPr lang="zh-CN" altLang="en-US" dirty="0"/>
          </a:p>
        </p:txBody>
      </p:sp>
      <p:sp>
        <p:nvSpPr>
          <p:cNvPr id="2058" name="Rectangle 89"/>
          <p:cNvSpPr>
            <a:spLocks noGrp="1" noChangeArrowheads="1"/>
          </p:cNvSpPr>
          <p:nvPr>
            <p:ph type="body" idx="1"/>
          </p:nvPr>
        </p:nvSpPr>
        <p:spPr bwMode="auto">
          <a:xfrm>
            <a:off x="76181" y="692699"/>
            <a:ext cx="12106297" cy="5813109"/>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en-CA" altLang="zh-CN" dirty="0"/>
              <a:t>First level point</a:t>
            </a:r>
          </a:p>
          <a:p>
            <a:pPr lvl="0"/>
            <a:r>
              <a:rPr lang="en-CA" altLang="zh-CN" dirty="0"/>
              <a:t>First level point</a:t>
            </a:r>
          </a:p>
          <a:p>
            <a:pPr lvl="1"/>
            <a:r>
              <a:rPr lang="en-CA" altLang="zh-CN" dirty="0"/>
              <a:t>Second level point</a:t>
            </a:r>
          </a:p>
          <a:p>
            <a:pPr lvl="1"/>
            <a:r>
              <a:rPr lang="en-CA" altLang="zh-CN" dirty="0"/>
              <a:t>Second level point</a:t>
            </a:r>
          </a:p>
          <a:p>
            <a:pPr lvl="2"/>
            <a:r>
              <a:rPr lang="en-CA" altLang="zh-CN" dirty="0"/>
              <a:t>Third level point.  You are starting to push the boundary of what is easily readable.</a:t>
            </a:r>
          </a:p>
          <a:p>
            <a:pPr lvl="2"/>
            <a:r>
              <a:rPr lang="en-CA" altLang="zh-CN" dirty="0"/>
              <a:t>Third level point .  You are starting to push the boundary of what is easily readable.</a:t>
            </a:r>
          </a:p>
          <a:p>
            <a:pPr lvl="3"/>
            <a:r>
              <a:rPr lang="en-CA" altLang="zh-CN" dirty="0"/>
              <a:t>Why are you doing this?  Organize your thoughts more simply!</a:t>
            </a:r>
          </a:p>
          <a:p>
            <a:pPr marL="944717" marR="0" lvl="3" indent="-215936" algn="l" defTabSz="685595" rtl="0" eaLnBrk="0" fontAlgn="base" latinLnBrk="0" hangingPunct="0">
              <a:lnSpc>
                <a:spcPct val="100000"/>
              </a:lnSpc>
              <a:spcBef>
                <a:spcPts val="15"/>
              </a:spcBef>
              <a:spcAft>
                <a:spcPct val="0"/>
              </a:spcAft>
              <a:buClrTx/>
              <a:buSzTx/>
              <a:buFontTx/>
              <a:buChar char="–"/>
              <a:tabLst/>
              <a:defRPr/>
            </a:pPr>
            <a:r>
              <a:rPr lang="en-CA" altLang="zh-CN" dirty="0"/>
              <a:t>Why are you doing this?  Organize your thoughts more simply!</a:t>
            </a:r>
          </a:p>
          <a:p>
            <a:pPr lvl="4"/>
            <a:r>
              <a:rPr lang="en-CA" altLang="zh-CN" dirty="0"/>
              <a:t>No one can follow what you are writing, I hope you are happy with that.</a:t>
            </a:r>
          </a:p>
          <a:p>
            <a:pPr lvl="4"/>
            <a:r>
              <a:rPr lang="en-CA" altLang="zh-CN" dirty="0"/>
              <a:t>No one can follow what you are writing, I hope you are happy with that.</a:t>
            </a:r>
          </a:p>
          <a:p>
            <a:pPr lvl="1"/>
            <a:r>
              <a:rPr lang="en-CA" altLang="zh-CN" dirty="0"/>
              <a:t>Second level point</a:t>
            </a:r>
          </a:p>
          <a:p>
            <a:pPr lvl="0"/>
            <a:r>
              <a:rPr lang="en-CA" altLang="zh-CN" dirty="0"/>
              <a:t>First level point</a:t>
            </a:r>
          </a:p>
        </p:txBody>
      </p:sp>
      <p:sp>
        <p:nvSpPr>
          <p:cNvPr id="1470603" name="Rectangle 139"/>
          <p:cNvSpPr>
            <a:spLocks noChangeArrowheads="1"/>
          </p:cNvSpPr>
          <p:nvPr/>
        </p:nvSpPr>
        <p:spPr bwMode="auto">
          <a:xfrm>
            <a:off x="12358645" y="5485086"/>
            <a:ext cx="1226819" cy="242344"/>
          </a:xfrm>
          <a:prstGeom prst="rect">
            <a:avLst/>
          </a:prstGeom>
          <a:solidFill>
            <a:srgbClr val="F8F8F8"/>
          </a:solidFill>
          <a:ln w="9525" algn="ctr">
            <a:noFill/>
            <a:miter lim="800000"/>
            <a:headEnd/>
            <a:tailEnd/>
          </a:ln>
          <a:effectLst/>
        </p:spPr>
        <p:txBody>
          <a:bodyPr lIns="68551" tIns="34275" rIns="68551" bIns="34275" anchor="ctr">
            <a:spAutoFit/>
          </a:bodyPr>
          <a:lstStyle/>
          <a:p>
            <a:pPr algn="ctr" defTabSz="658219" eaLnBrk="0" fontAlgn="base" hangingPunct="0">
              <a:spcBef>
                <a:spcPct val="0"/>
              </a:spcBef>
              <a:spcAft>
                <a:spcPct val="0"/>
              </a:spcAft>
              <a:defRPr/>
            </a:pPr>
            <a:endParaRPr lang="zh-CN" altLang="zh-CN" sz="1125">
              <a:solidFill>
                <a:srgbClr val="000000"/>
              </a:solidFill>
              <a:latin typeface="FrutigerNext LT Regular" pitchFamily="34" charset="0"/>
              <a:ea typeface="ＭＳ Ｐゴシック" pitchFamily="34" charset="-128"/>
            </a:endParaRPr>
          </a:p>
        </p:txBody>
      </p:sp>
      <p:grpSp>
        <p:nvGrpSpPr>
          <p:cNvPr id="2061" name="Group 140"/>
          <p:cNvGrpSpPr>
            <a:grpSpLocks/>
          </p:cNvGrpSpPr>
          <p:nvPr/>
        </p:nvGrpSpPr>
        <p:grpSpPr bwMode="auto">
          <a:xfrm>
            <a:off x="12469741" y="5278438"/>
            <a:ext cx="988755" cy="184150"/>
            <a:chOff x="6657" y="3492"/>
            <a:chExt cx="527" cy="121"/>
          </a:xfrm>
        </p:grpSpPr>
        <p:sp>
          <p:nvSpPr>
            <p:cNvPr id="1470605" name="Rectangle 141"/>
            <p:cNvSpPr>
              <a:spLocks noChangeArrowheads="1"/>
            </p:cNvSpPr>
            <p:nvPr/>
          </p:nvSpPr>
          <p:spPr bwMode="auto">
            <a:xfrm flipV="1">
              <a:off x="6789" y="3492"/>
              <a:ext cx="132" cy="121"/>
            </a:xfrm>
            <a:prstGeom prst="rect">
              <a:avLst/>
            </a:prstGeom>
            <a:solidFill>
              <a:srgbClr val="FFCC66"/>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06" name="Rectangle 142"/>
            <p:cNvSpPr>
              <a:spLocks noChangeArrowheads="1"/>
            </p:cNvSpPr>
            <p:nvPr/>
          </p:nvSpPr>
          <p:spPr bwMode="auto">
            <a:xfrm flipV="1">
              <a:off x="6921" y="3492"/>
              <a:ext cx="131"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07" name="Rectangle 143"/>
            <p:cNvSpPr>
              <a:spLocks noChangeArrowheads="1"/>
            </p:cNvSpPr>
            <p:nvPr/>
          </p:nvSpPr>
          <p:spPr bwMode="auto">
            <a:xfrm flipV="1">
              <a:off x="7052" y="3492"/>
              <a:ext cx="132" cy="121"/>
            </a:xfrm>
            <a:prstGeom prst="rect">
              <a:avLst/>
            </a:prstGeom>
            <a:solidFill>
              <a:srgbClr val="99660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08" name="Rectangle 144"/>
            <p:cNvSpPr>
              <a:spLocks noChangeArrowheads="1"/>
            </p:cNvSpPr>
            <p:nvPr/>
          </p:nvSpPr>
          <p:spPr bwMode="auto">
            <a:xfrm flipV="1">
              <a:off x="6657" y="3492"/>
              <a:ext cx="132" cy="121"/>
            </a:xfrm>
            <a:prstGeom prst="rect">
              <a:avLst/>
            </a:prstGeom>
            <a:solidFill>
              <a:srgbClr val="FFCC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2062" name="Group 145"/>
          <p:cNvGrpSpPr>
            <a:grpSpLocks/>
          </p:cNvGrpSpPr>
          <p:nvPr/>
        </p:nvGrpSpPr>
        <p:grpSpPr bwMode="auto">
          <a:xfrm>
            <a:off x="12469741" y="6203953"/>
            <a:ext cx="988755" cy="182563"/>
            <a:chOff x="6657" y="4103"/>
            <a:chExt cx="527" cy="121"/>
          </a:xfrm>
        </p:grpSpPr>
        <p:sp>
          <p:nvSpPr>
            <p:cNvPr id="1470610" name="Rectangle 146"/>
            <p:cNvSpPr>
              <a:spLocks noChangeArrowheads="1"/>
            </p:cNvSpPr>
            <p:nvPr/>
          </p:nvSpPr>
          <p:spPr bwMode="auto">
            <a:xfrm flipV="1">
              <a:off x="6789" y="4103"/>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11" name="Rectangle 147"/>
            <p:cNvSpPr>
              <a:spLocks noChangeArrowheads="1"/>
            </p:cNvSpPr>
            <p:nvPr/>
          </p:nvSpPr>
          <p:spPr bwMode="auto">
            <a:xfrm flipV="1">
              <a:off x="6921" y="4103"/>
              <a:ext cx="131" cy="121"/>
            </a:xfrm>
            <a:prstGeom prst="rect">
              <a:avLst/>
            </a:prstGeom>
            <a:solidFill>
              <a:srgbClr val="99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12" name="Rectangle 148"/>
            <p:cNvSpPr>
              <a:spLocks noChangeArrowheads="1"/>
            </p:cNvSpPr>
            <p:nvPr/>
          </p:nvSpPr>
          <p:spPr bwMode="auto">
            <a:xfrm flipV="1">
              <a:off x="7052" y="4103"/>
              <a:ext cx="132" cy="121"/>
            </a:xfrm>
            <a:prstGeom prst="rect">
              <a:avLst/>
            </a:prstGeom>
            <a:solidFill>
              <a:srgbClr val="0099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13" name="Rectangle 149"/>
            <p:cNvSpPr>
              <a:spLocks noChangeArrowheads="1"/>
            </p:cNvSpPr>
            <p:nvPr/>
          </p:nvSpPr>
          <p:spPr bwMode="auto">
            <a:xfrm flipV="1">
              <a:off x="6657" y="4103"/>
              <a:ext cx="132" cy="121"/>
            </a:xfrm>
            <a:prstGeom prst="rect">
              <a:avLst/>
            </a:prstGeom>
            <a:solidFill>
              <a:srgbClr val="CC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2063" name="Group 150"/>
          <p:cNvGrpSpPr>
            <a:grpSpLocks/>
          </p:cNvGrpSpPr>
          <p:nvPr/>
        </p:nvGrpSpPr>
        <p:grpSpPr bwMode="auto">
          <a:xfrm>
            <a:off x="12469741" y="6450013"/>
            <a:ext cx="988755" cy="182562"/>
            <a:chOff x="6657" y="4266"/>
            <a:chExt cx="527" cy="121"/>
          </a:xfrm>
        </p:grpSpPr>
        <p:sp>
          <p:nvSpPr>
            <p:cNvPr id="1470615" name="Rectangle 151"/>
            <p:cNvSpPr>
              <a:spLocks noChangeArrowheads="1"/>
            </p:cNvSpPr>
            <p:nvPr/>
          </p:nvSpPr>
          <p:spPr bwMode="auto">
            <a:xfrm flipV="1">
              <a:off x="6789" y="4266"/>
              <a:ext cx="132" cy="121"/>
            </a:xfrm>
            <a:prstGeom prst="rect">
              <a:avLst/>
            </a:prstGeom>
            <a:solidFill>
              <a:srgbClr val="99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16" name="Rectangle 152"/>
            <p:cNvSpPr>
              <a:spLocks noChangeArrowheads="1"/>
            </p:cNvSpPr>
            <p:nvPr/>
          </p:nvSpPr>
          <p:spPr bwMode="auto">
            <a:xfrm flipV="1">
              <a:off x="6921" y="4266"/>
              <a:ext cx="131" cy="121"/>
            </a:xfrm>
            <a:prstGeom prst="rect">
              <a:avLst/>
            </a:prstGeom>
            <a:solidFill>
              <a:srgbClr val="0099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17" name="Rectangle 153"/>
            <p:cNvSpPr>
              <a:spLocks noChangeArrowheads="1"/>
            </p:cNvSpPr>
            <p:nvPr/>
          </p:nvSpPr>
          <p:spPr bwMode="auto">
            <a:xfrm flipV="1">
              <a:off x="7052" y="4266"/>
              <a:ext cx="132" cy="121"/>
            </a:xfrm>
            <a:prstGeom prst="rect">
              <a:avLst/>
            </a:prstGeom>
            <a:solidFill>
              <a:srgbClr val="0066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18" name="Rectangle 154"/>
            <p:cNvSpPr>
              <a:spLocks noChangeArrowheads="1"/>
            </p:cNvSpPr>
            <p:nvPr/>
          </p:nvSpPr>
          <p:spPr bwMode="auto">
            <a:xfrm flipV="1">
              <a:off x="6657" y="4266"/>
              <a:ext cx="132" cy="121"/>
            </a:xfrm>
            <a:prstGeom prst="rect">
              <a:avLst/>
            </a:prstGeom>
            <a:solidFill>
              <a:srgbClr val="CCFF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2064" name="Group 155"/>
          <p:cNvGrpSpPr>
            <a:grpSpLocks/>
          </p:cNvGrpSpPr>
          <p:nvPr/>
        </p:nvGrpSpPr>
        <p:grpSpPr bwMode="auto">
          <a:xfrm>
            <a:off x="12469741" y="5527678"/>
            <a:ext cx="988755" cy="182563"/>
            <a:chOff x="6657" y="3656"/>
            <a:chExt cx="527" cy="121"/>
          </a:xfrm>
        </p:grpSpPr>
        <p:sp>
          <p:nvSpPr>
            <p:cNvPr id="1470620" name="Rectangle 156"/>
            <p:cNvSpPr>
              <a:spLocks noChangeArrowheads="1"/>
            </p:cNvSpPr>
            <p:nvPr/>
          </p:nvSpPr>
          <p:spPr bwMode="auto">
            <a:xfrm flipV="1">
              <a:off x="6657" y="3656"/>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21" name="Rectangle 157"/>
            <p:cNvSpPr>
              <a:spLocks noChangeArrowheads="1"/>
            </p:cNvSpPr>
            <p:nvPr/>
          </p:nvSpPr>
          <p:spPr bwMode="auto">
            <a:xfrm flipV="1">
              <a:off x="6789" y="3656"/>
              <a:ext cx="132"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22" name="Rectangle 158"/>
            <p:cNvSpPr>
              <a:spLocks noChangeArrowheads="1"/>
            </p:cNvSpPr>
            <p:nvPr/>
          </p:nvSpPr>
          <p:spPr bwMode="auto">
            <a:xfrm flipV="1">
              <a:off x="6921" y="3656"/>
              <a:ext cx="131" cy="121"/>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23" name="Rectangle 159"/>
            <p:cNvSpPr>
              <a:spLocks noChangeArrowheads="1"/>
            </p:cNvSpPr>
            <p:nvPr/>
          </p:nvSpPr>
          <p:spPr bwMode="auto">
            <a:xfrm flipV="1">
              <a:off x="7052" y="3656"/>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2065" name="Group 160"/>
          <p:cNvGrpSpPr>
            <a:grpSpLocks/>
          </p:cNvGrpSpPr>
          <p:nvPr/>
        </p:nvGrpSpPr>
        <p:grpSpPr bwMode="auto">
          <a:xfrm>
            <a:off x="12469741" y="5957888"/>
            <a:ext cx="988755" cy="182562"/>
            <a:chOff x="6657" y="3941"/>
            <a:chExt cx="527" cy="121"/>
          </a:xfrm>
        </p:grpSpPr>
        <p:sp>
          <p:nvSpPr>
            <p:cNvPr id="1470625" name="Rectangle 161"/>
            <p:cNvSpPr>
              <a:spLocks noChangeArrowheads="1"/>
            </p:cNvSpPr>
            <p:nvPr/>
          </p:nvSpPr>
          <p:spPr bwMode="auto">
            <a:xfrm flipV="1">
              <a:off x="6789" y="3941"/>
              <a:ext cx="132" cy="121"/>
            </a:xfrm>
            <a:prstGeom prst="rect">
              <a:avLst/>
            </a:prstGeom>
            <a:solidFill>
              <a:srgbClr val="CCFF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26" name="Rectangle 162"/>
            <p:cNvSpPr>
              <a:spLocks noChangeArrowheads="1"/>
            </p:cNvSpPr>
            <p:nvPr/>
          </p:nvSpPr>
          <p:spPr bwMode="auto">
            <a:xfrm flipV="1">
              <a:off x="6921" y="3941"/>
              <a:ext cx="131" cy="121"/>
            </a:xfrm>
            <a:prstGeom prst="rect">
              <a:avLst/>
            </a:prstGeom>
            <a:solidFill>
              <a:srgbClr val="66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27" name="Rectangle 163"/>
            <p:cNvSpPr>
              <a:spLocks noChangeArrowheads="1"/>
            </p:cNvSpPr>
            <p:nvPr/>
          </p:nvSpPr>
          <p:spPr bwMode="auto">
            <a:xfrm flipV="1">
              <a:off x="7052" y="3941"/>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28" name="Rectangle 164"/>
            <p:cNvSpPr>
              <a:spLocks noChangeArrowheads="1"/>
            </p:cNvSpPr>
            <p:nvPr/>
          </p:nvSpPr>
          <p:spPr bwMode="auto">
            <a:xfrm flipV="1">
              <a:off x="6657" y="3941"/>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2066" name="Group 165"/>
          <p:cNvGrpSpPr>
            <a:grpSpLocks/>
          </p:cNvGrpSpPr>
          <p:nvPr/>
        </p:nvGrpSpPr>
        <p:grpSpPr bwMode="auto">
          <a:xfrm>
            <a:off x="12469741" y="6697663"/>
            <a:ext cx="988755" cy="182562"/>
            <a:chOff x="6657" y="4430"/>
            <a:chExt cx="527" cy="121"/>
          </a:xfrm>
        </p:grpSpPr>
        <p:sp>
          <p:nvSpPr>
            <p:cNvPr id="1470630" name="Rectangle 166"/>
            <p:cNvSpPr>
              <a:spLocks noChangeArrowheads="1"/>
            </p:cNvSpPr>
            <p:nvPr/>
          </p:nvSpPr>
          <p:spPr bwMode="auto">
            <a:xfrm flipV="1">
              <a:off x="6789" y="4430"/>
              <a:ext cx="132"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31" name="Rectangle 167"/>
            <p:cNvSpPr>
              <a:spLocks noChangeArrowheads="1"/>
            </p:cNvSpPr>
            <p:nvPr/>
          </p:nvSpPr>
          <p:spPr bwMode="auto">
            <a:xfrm flipV="1">
              <a:off x="6921" y="4430"/>
              <a:ext cx="131" cy="121"/>
            </a:xfrm>
            <a:prstGeom prst="rect">
              <a:avLst/>
            </a:prstGeom>
            <a:solidFill>
              <a:srgbClr val="0066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32" name="Rectangle 168"/>
            <p:cNvSpPr>
              <a:spLocks noChangeArrowheads="1"/>
            </p:cNvSpPr>
            <p:nvPr/>
          </p:nvSpPr>
          <p:spPr bwMode="auto">
            <a:xfrm flipV="1">
              <a:off x="7052" y="4430"/>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33" name="Rectangle 169"/>
            <p:cNvSpPr>
              <a:spLocks noChangeArrowheads="1"/>
            </p:cNvSpPr>
            <p:nvPr/>
          </p:nvSpPr>
          <p:spPr bwMode="auto">
            <a:xfrm flipV="1">
              <a:off x="6657" y="4430"/>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2067" name="Group 170"/>
          <p:cNvGrpSpPr>
            <a:grpSpLocks/>
          </p:cNvGrpSpPr>
          <p:nvPr/>
        </p:nvGrpSpPr>
        <p:grpSpPr bwMode="auto">
          <a:xfrm>
            <a:off x="12469741" y="5032375"/>
            <a:ext cx="988755" cy="184150"/>
            <a:chOff x="6657" y="3329"/>
            <a:chExt cx="527" cy="122"/>
          </a:xfrm>
        </p:grpSpPr>
        <p:sp>
          <p:nvSpPr>
            <p:cNvPr id="1470635" name="Rectangle 171"/>
            <p:cNvSpPr>
              <a:spLocks noChangeArrowheads="1"/>
            </p:cNvSpPr>
            <p:nvPr/>
          </p:nvSpPr>
          <p:spPr bwMode="auto">
            <a:xfrm flipV="1">
              <a:off x="6789" y="3329"/>
              <a:ext cx="132" cy="122"/>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36" name="Rectangle 172"/>
            <p:cNvSpPr>
              <a:spLocks noChangeArrowheads="1"/>
            </p:cNvSpPr>
            <p:nvPr/>
          </p:nvSpPr>
          <p:spPr bwMode="auto">
            <a:xfrm flipV="1">
              <a:off x="6921" y="3329"/>
              <a:ext cx="131" cy="122"/>
            </a:xfrm>
            <a:prstGeom prst="rect">
              <a:avLst/>
            </a:prstGeom>
            <a:solidFill>
              <a:srgbClr val="99660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37" name="Rectangle 173"/>
            <p:cNvSpPr>
              <a:spLocks noChangeArrowheads="1"/>
            </p:cNvSpPr>
            <p:nvPr/>
          </p:nvSpPr>
          <p:spPr bwMode="auto">
            <a:xfrm flipV="1">
              <a:off x="7052" y="3329"/>
              <a:ext cx="132" cy="122"/>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38" name="Rectangle 174"/>
            <p:cNvSpPr>
              <a:spLocks noChangeArrowheads="1"/>
            </p:cNvSpPr>
            <p:nvPr/>
          </p:nvSpPr>
          <p:spPr bwMode="auto">
            <a:xfrm flipV="1">
              <a:off x="6657" y="3329"/>
              <a:ext cx="132" cy="122"/>
            </a:xfrm>
            <a:prstGeom prst="rect">
              <a:avLst/>
            </a:prstGeom>
            <a:solidFill>
              <a:srgbClr val="FFCC99"/>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2068" name="Group 175"/>
          <p:cNvGrpSpPr>
            <a:grpSpLocks/>
          </p:cNvGrpSpPr>
          <p:nvPr/>
        </p:nvGrpSpPr>
        <p:grpSpPr bwMode="auto">
          <a:xfrm>
            <a:off x="12469741" y="4600578"/>
            <a:ext cx="988755" cy="182563"/>
            <a:chOff x="6657" y="3043"/>
            <a:chExt cx="527" cy="121"/>
          </a:xfrm>
        </p:grpSpPr>
        <p:sp>
          <p:nvSpPr>
            <p:cNvPr id="1470640" name="Rectangle 176"/>
            <p:cNvSpPr>
              <a:spLocks noChangeArrowheads="1"/>
            </p:cNvSpPr>
            <p:nvPr/>
          </p:nvSpPr>
          <p:spPr bwMode="auto">
            <a:xfrm flipV="1">
              <a:off x="6921" y="3043"/>
              <a:ext cx="131" cy="121"/>
            </a:xfrm>
            <a:prstGeom prst="rect">
              <a:avLst/>
            </a:prstGeom>
            <a:solidFill>
              <a:srgbClr val="FF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41" name="Rectangle 177"/>
            <p:cNvSpPr>
              <a:spLocks noChangeArrowheads="1"/>
            </p:cNvSpPr>
            <p:nvPr/>
          </p:nvSpPr>
          <p:spPr bwMode="auto">
            <a:xfrm flipV="1">
              <a:off x="7052" y="3043"/>
              <a:ext cx="132" cy="121"/>
            </a:xfrm>
            <a:prstGeom prst="rect">
              <a:avLst/>
            </a:prstGeom>
            <a:solidFill>
              <a:srgbClr val="CCCCCC"/>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42" name="Rectangle 178"/>
            <p:cNvSpPr>
              <a:spLocks noChangeArrowheads="1"/>
            </p:cNvSpPr>
            <p:nvPr/>
          </p:nvSpPr>
          <p:spPr bwMode="auto">
            <a:xfrm flipV="1">
              <a:off x="6657" y="3043"/>
              <a:ext cx="132" cy="121"/>
            </a:xfrm>
            <a:prstGeom prst="rect">
              <a:avLst/>
            </a:prstGeom>
            <a:solidFill>
              <a:srgbClr val="99CCFF"/>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43" name="Rectangle 179"/>
            <p:cNvSpPr>
              <a:spLocks noChangeArrowheads="1"/>
            </p:cNvSpPr>
            <p:nvPr/>
          </p:nvSpPr>
          <p:spPr bwMode="auto">
            <a:xfrm flipV="1">
              <a:off x="6789" y="3043"/>
              <a:ext cx="132" cy="121"/>
            </a:xfrm>
            <a:prstGeom prst="rect">
              <a:avLst/>
            </a:prstGeom>
            <a:solidFill>
              <a:srgbClr val="6699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grpSp>
        <p:nvGrpSpPr>
          <p:cNvPr id="2069" name="Group 180"/>
          <p:cNvGrpSpPr>
            <a:grpSpLocks/>
          </p:cNvGrpSpPr>
          <p:nvPr/>
        </p:nvGrpSpPr>
        <p:grpSpPr bwMode="auto">
          <a:xfrm>
            <a:off x="12469741" y="4354513"/>
            <a:ext cx="988755" cy="184150"/>
            <a:chOff x="6657" y="2881"/>
            <a:chExt cx="527" cy="121"/>
          </a:xfrm>
        </p:grpSpPr>
        <p:sp>
          <p:nvSpPr>
            <p:cNvPr id="1470645" name="Rectangle 181"/>
            <p:cNvSpPr>
              <a:spLocks noChangeArrowheads="1"/>
            </p:cNvSpPr>
            <p:nvPr/>
          </p:nvSpPr>
          <p:spPr bwMode="auto">
            <a:xfrm flipV="1">
              <a:off x="6921" y="2881"/>
              <a:ext cx="131" cy="121"/>
            </a:xfrm>
            <a:prstGeom prst="rect">
              <a:avLst/>
            </a:prstGeom>
            <a:solidFill>
              <a:srgbClr val="B2B2B2"/>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46" name="Rectangle 182"/>
            <p:cNvSpPr>
              <a:spLocks noChangeArrowheads="1"/>
            </p:cNvSpPr>
            <p:nvPr/>
          </p:nvSpPr>
          <p:spPr bwMode="auto">
            <a:xfrm flipV="1">
              <a:off x="7052" y="2881"/>
              <a:ext cx="132" cy="121"/>
            </a:xfrm>
            <a:prstGeom prst="rect">
              <a:avLst/>
            </a:prstGeom>
            <a:solidFill>
              <a:srgbClr val="EAEAEA"/>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47" name="Rectangle 183"/>
            <p:cNvSpPr>
              <a:spLocks noChangeArrowheads="1"/>
            </p:cNvSpPr>
            <p:nvPr/>
          </p:nvSpPr>
          <p:spPr bwMode="auto">
            <a:xfrm flipV="1">
              <a:off x="6657" y="2881"/>
              <a:ext cx="132" cy="121"/>
            </a:xfrm>
            <a:prstGeom prst="rect">
              <a:avLst/>
            </a:prstGeom>
            <a:solidFill>
              <a:srgbClr val="990000"/>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sp>
          <p:nvSpPr>
            <p:cNvPr id="1470648" name="Rectangle 184"/>
            <p:cNvSpPr>
              <a:spLocks noChangeArrowheads="1"/>
            </p:cNvSpPr>
            <p:nvPr/>
          </p:nvSpPr>
          <p:spPr bwMode="auto">
            <a:xfrm flipV="1">
              <a:off x="6789" y="2881"/>
              <a:ext cx="132" cy="121"/>
            </a:xfrm>
            <a:prstGeom prst="rect">
              <a:avLst/>
            </a:prstGeom>
            <a:solidFill>
              <a:srgbClr val="080808"/>
            </a:solidFill>
            <a:ln w="9525">
              <a:noFill/>
              <a:miter lim="800000"/>
              <a:headEnd/>
              <a:tailEnd/>
            </a:ln>
            <a:effectLst/>
          </p:spPr>
          <p:txBody>
            <a:bodyPr wrap="none" anchor="ctr"/>
            <a:lstStyle/>
            <a:p>
              <a:pPr fontAlgn="base">
                <a:spcBef>
                  <a:spcPct val="0"/>
                </a:spcBef>
                <a:spcAft>
                  <a:spcPct val="0"/>
                </a:spcAft>
                <a:buClr>
                  <a:srgbClr val="CC9900"/>
                </a:buClr>
                <a:buFont typeface="Wingdings" pitchFamily="2" charset="2"/>
                <a:buChar char="n"/>
                <a:defRPr/>
              </a:pPr>
              <a:endParaRPr lang="zh-CN" altLang="en-US" sz="1349" b="1" dirty="0">
                <a:solidFill>
                  <a:srgbClr val="000000"/>
                </a:solidFill>
                <a:ea typeface="Arial Unicode MS" pitchFamily="34" charset="-122"/>
              </a:endParaRPr>
            </a:p>
          </p:txBody>
        </p:sp>
      </p:grpSp>
      <p:sp>
        <p:nvSpPr>
          <p:cNvPr id="1470650" name="Rectangle 186"/>
          <p:cNvSpPr>
            <a:spLocks noChangeArrowheads="1"/>
          </p:cNvSpPr>
          <p:nvPr/>
        </p:nvSpPr>
        <p:spPr bwMode="auto">
          <a:xfrm>
            <a:off x="12266595" y="-61913"/>
            <a:ext cx="1401397" cy="838201"/>
          </a:xfrm>
          <a:prstGeom prst="rect">
            <a:avLst/>
          </a:prstGeom>
          <a:noFill/>
          <a:ln w="9525">
            <a:noFill/>
            <a:miter lim="800000"/>
            <a:headEnd/>
            <a:tailEnd/>
          </a:ln>
          <a:effectLst/>
        </p:spPr>
        <p:txBody>
          <a:bodyPr lIns="65831" tIns="32917" rIns="65831" bIns="32917"/>
          <a:lstStyle/>
          <a:p>
            <a:pPr marL="257098" indent="-257098" eaLnBrk="0" fontAlgn="base" hangingPunct="0">
              <a:lnSpc>
                <a:spcPct val="120000"/>
              </a:lnSpc>
              <a:spcBef>
                <a:spcPct val="20000"/>
              </a:spcBef>
              <a:spcAft>
                <a:spcPct val="0"/>
              </a:spcAft>
              <a:buSzPct val="100000"/>
            </a:pPr>
            <a:r>
              <a:rPr lang="zh-CN" altLang="en-US" sz="900" dirty="0">
                <a:solidFill>
                  <a:srgbClr val="F8F8F8"/>
                </a:solidFill>
                <a:latin typeface="Arial Unicode MS" pitchFamily="34" charset="-122"/>
                <a:ea typeface="Arial Unicode MS" pitchFamily="34" charset="-122"/>
                <a:cs typeface="Arial Unicode MS" pitchFamily="34" charset="-122"/>
                <a:sym typeface="Arial" pitchFamily="34" charset="0"/>
              </a:rPr>
              <a:t>客户或者合作伙伴的标志放在右上角</a:t>
            </a:r>
            <a:r>
              <a:rPr lang="zh-CN" altLang="zh-CN" sz="900" dirty="0">
                <a:solidFill>
                  <a:srgbClr val="F8F8F8"/>
                </a:solidFill>
                <a:latin typeface="Arial Unicode MS" pitchFamily="34" charset="-122"/>
                <a:ea typeface="Arial Unicode MS" pitchFamily="34" charset="-122"/>
                <a:cs typeface="Arial Unicode MS" pitchFamily="34" charset="-122"/>
                <a:sym typeface="Arial" pitchFamily="34" charset="0"/>
              </a:rPr>
              <a:t>.</a:t>
            </a:r>
          </a:p>
        </p:txBody>
      </p:sp>
      <p:sp>
        <p:nvSpPr>
          <p:cNvPr id="61" name="Text Box 85"/>
          <p:cNvSpPr txBox="1">
            <a:spLocks noChangeArrowheads="1"/>
          </p:cNvSpPr>
          <p:nvPr userDrawn="1"/>
        </p:nvSpPr>
        <p:spPr bwMode="auto">
          <a:xfrm>
            <a:off x="5749009" y="6597353"/>
            <a:ext cx="850916" cy="186288"/>
          </a:xfrm>
          <a:prstGeom prst="rect">
            <a:avLst/>
          </a:prstGeom>
          <a:noFill/>
          <a:ln w="9525">
            <a:noFill/>
            <a:miter lim="800000"/>
            <a:headEnd/>
            <a:tailEnd/>
          </a:ln>
        </p:spPr>
        <p:txBody>
          <a:bodyPr wrap="square" lIns="58755" tIns="29378" rIns="58755" bIns="29378">
            <a:spAutoFit/>
          </a:bodyPr>
          <a:lstStyle/>
          <a:p>
            <a:pPr defTabSz="587993" eaLnBrk="0" fontAlgn="base" hangingPunct="0">
              <a:spcBef>
                <a:spcPct val="0"/>
              </a:spcBef>
              <a:spcAft>
                <a:spcPct val="0"/>
              </a:spcAft>
              <a:buSzPct val="100000"/>
            </a:pPr>
            <a:r>
              <a:rPr lang="en-CA" altLang="zh-CN" sz="825" dirty="0">
                <a:solidFill>
                  <a:srgbClr val="000000"/>
                </a:solidFill>
                <a:ea typeface="MS PGothic" pitchFamily="34" charset="-128"/>
                <a:cs typeface="Arial" panose="020B0604020202020204" pitchFamily="34" charset="0"/>
                <a:sym typeface="Arial" pitchFamily="34" charset="0"/>
              </a:rPr>
              <a:t>Page </a:t>
            </a:r>
            <a:fld id="{31585977-D616-4E4D-8E4A-46C3D3EA7A37}" type="slidenum">
              <a:rPr lang="en-CA" altLang="zh-CN" sz="825" smtClean="0">
                <a:solidFill>
                  <a:srgbClr val="000000"/>
                </a:solidFill>
                <a:ea typeface="MS PGothic" pitchFamily="34" charset="-128"/>
                <a:cs typeface="Arial" panose="020B0604020202020204" pitchFamily="34" charset="0"/>
                <a:sym typeface="Arial" pitchFamily="34" charset="0"/>
              </a:rPr>
              <a:pPr defTabSz="587993" eaLnBrk="0" fontAlgn="base" hangingPunct="0">
                <a:spcBef>
                  <a:spcPct val="0"/>
                </a:spcBef>
                <a:spcAft>
                  <a:spcPct val="0"/>
                </a:spcAft>
                <a:buSzPct val="100000"/>
              </a:pPr>
              <a:t>‹#›</a:t>
            </a:fld>
            <a:endParaRPr lang="zh-CN" altLang="zh-CN" sz="825" b="1" dirty="0">
              <a:solidFill>
                <a:srgbClr val="000000"/>
              </a:solidFill>
              <a:ea typeface="MS PGothic" pitchFamily="34" charset="-128"/>
              <a:cs typeface="Arial" panose="020B0604020202020204" pitchFamily="34" charset="0"/>
              <a:sym typeface="Arial" pitchFamily="34" charset="0"/>
            </a:endParaRPr>
          </a:p>
        </p:txBody>
      </p:sp>
    </p:spTree>
    <p:extLst>
      <p:ext uri="{BB962C8B-B14F-4D97-AF65-F5344CB8AC3E}">
        <p14:creationId xmlns:p14="http://schemas.microsoft.com/office/powerpoint/2010/main" val="3858998977"/>
      </p:ext>
    </p:extLst>
  </p:cSld>
  <p:clrMap bg1="lt1" tx1="dk1" bg2="lt2" tx2="dk2" accent1="accent1" accent2="accent2" accent3="accent3" accent4="accent4" accent5="accent5" accent6="accent6" hlink="hlink" folHlink="folHlink"/>
  <p:sldLayoutIdLst>
    <p:sldLayoutId id="2147484016" r:id="rId1"/>
    <p:sldLayoutId id="2147484017" r:id="rId2"/>
    <p:sldLayoutId id="2147484018" r:id="rId3"/>
    <p:sldLayoutId id="2147484019" r:id="rId4"/>
    <p:sldLayoutId id="2147484020" r:id="rId5"/>
    <p:sldLayoutId id="2147484021" r:id="rId6"/>
    <p:sldLayoutId id="2147484022" r:id="rId7"/>
  </p:sldLayoutIdLst>
  <p:hf sldNum="0" hdr="0" ftr="0"/>
  <p:txStyles>
    <p:titleStyle>
      <a:lvl1pPr algn="l" rtl="0" eaLnBrk="0" fontAlgn="base" hangingPunct="0">
        <a:spcBef>
          <a:spcPct val="0"/>
        </a:spcBef>
        <a:spcAft>
          <a:spcPct val="0"/>
        </a:spcAft>
        <a:defRPr sz="2399" b="1">
          <a:solidFill>
            <a:srgbClr val="990000"/>
          </a:solidFill>
          <a:latin typeface="+mj-lt"/>
          <a:ea typeface="Arial Unicode MS" pitchFamily="34" charset="-122"/>
          <a:cs typeface="Arial" panose="020B0604020202020204" pitchFamily="34" charset="0"/>
        </a:defRPr>
      </a:lvl1pPr>
      <a:lvl2pPr algn="l" rtl="0" eaLnBrk="0" fontAlgn="base" hangingPunct="0">
        <a:spcBef>
          <a:spcPct val="0"/>
        </a:spcBef>
        <a:spcAft>
          <a:spcPct val="0"/>
        </a:spcAft>
        <a:defRPr sz="2399" b="1">
          <a:solidFill>
            <a:srgbClr val="990000"/>
          </a:solidFill>
          <a:latin typeface="FrutigerNext LT Medium" pitchFamily="34" charset="0"/>
          <a:ea typeface="Arial Unicode MS" pitchFamily="34" charset="-122"/>
          <a:cs typeface="Arial Unicode MS" pitchFamily="34" charset="-122"/>
        </a:defRPr>
      </a:lvl2pPr>
      <a:lvl3pPr algn="l" rtl="0" eaLnBrk="0" fontAlgn="base" hangingPunct="0">
        <a:spcBef>
          <a:spcPct val="0"/>
        </a:spcBef>
        <a:spcAft>
          <a:spcPct val="0"/>
        </a:spcAft>
        <a:defRPr sz="2399" b="1">
          <a:solidFill>
            <a:srgbClr val="990000"/>
          </a:solidFill>
          <a:latin typeface="FrutigerNext LT Medium" pitchFamily="34" charset="0"/>
          <a:ea typeface="Arial Unicode MS" pitchFamily="34" charset="-122"/>
          <a:cs typeface="Arial Unicode MS" pitchFamily="34" charset="-122"/>
        </a:defRPr>
      </a:lvl3pPr>
      <a:lvl4pPr algn="l" rtl="0" eaLnBrk="0" fontAlgn="base" hangingPunct="0">
        <a:spcBef>
          <a:spcPct val="0"/>
        </a:spcBef>
        <a:spcAft>
          <a:spcPct val="0"/>
        </a:spcAft>
        <a:defRPr sz="2399" b="1">
          <a:solidFill>
            <a:srgbClr val="990000"/>
          </a:solidFill>
          <a:latin typeface="FrutigerNext LT Medium" pitchFamily="34" charset="0"/>
          <a:ea typeface="Arial Unicode MS" pitchFamily="34" charset="-122"/>
          <a:cs typeface="Arial Unicode MS" pitchFamily="34" charset="-122"/>
        </a:defRPr>
      </a:lvl4pPr>
      <a:lvl5pPr algn="l" rtl="0" eaLnBrk="0" fontAlgn="base" hangingPunct="0">
        <a:spcBef>
          <a:spcPct val="0"/>
        </a:spcBef>
        <a:spcAft>
          <a:spcPct val="0"/>
        </a:spcAft>
        <a:defRPr sz="2399" b="1">
          <a:solidFill>
            <a:srgbClr val="990000"/>
          </a:solidFill>
          <a:latin typeface="FrutigerNext LT Medium" pitchFamily="34" charset="0"/>
          <a:ea typeface="Arial Unicode MS" pitchFamily="34" charset="-122"/>
          <a:cs typeface="Arial Unicode MS" pitchFamily="34" charset="-122"/>
        </a:defRPr>
      </a:lvl5pPr>
      <a:lvl6pPr marL="342797" algn="l" rtl="0" fontAlgn="base">
        <a:spcBef>
          <a:spcPct val="0"/>
        </a:spcBef>
        <a:spcAft>
          <a:spcPct val="0"/>
        </a:spcAft>
        <a:defRPr sz="2399" b="1">
          <a:solidFill>
            <a:srgbClr val="990000"/>
          </a:solidFill>
          <a:latin typeface="FrutigerNext LT Medium" pitchFamily="34" charset="0"/>
          <a:ea typeface="华文细黑" pitchFamily="2" charset="-122"/>
          <a:cs typeface="SimSun" pitchFamily="2" charset="-122"/>
        </a:defRPr>
      </a:lvl6pPr>
      <a:lvl7pPr marL="685595" algn="l" rtl="0" fontAlgn="base">
        <a:spcBef>
          <a:spcPct val="0"/>
        </a:spcBef>
        <a:spcAft>
          <a:spcPct val="0"/>
        </a:spcAft>
        <a:defRPr sz="2399" b="1">
          <a:solidFill>
            <a:srgbClr val="990000"/>
          </a:solidFill>
          <a:latin typeface="FrutigerNext LT Medium" pitchFamily="34" charset="0"/>
          <a:ea typeface="华文细黑" pitchFamily="2" charset="-122"/>
          <a:cs typeface="SimSun" pitchFamily="2" charset="-122"/>
        </a:defRPr>
      </a:lvl7pPr>
      <a:lvl8pPr marL="1028392" algn="l" rtl="0" fontAlgn="base">
        <a:spcBef>
          <a:spcPct val="0"/>
        </a:spcBef>
        <a:spcAft>
          <a:spcPct val="0"/>
        </a:spcAft>
        <a:defRPr sz="2399" b="1">
          <a:solidFill>
            <a:srgbClr val="990000"/>
          </a:solidFill>
          <a:latin typeface="FrutigerNext LT Medium" pitchFamily="34" charset="0"/>
          <a:ea typeface="华文细黑" pitchFamily="2" charset="-122"/>
          <a:cs typeface="SimSun" pitchFamily="2" charset="-122"/>
        </a:defRPr>
      </a:lvl8pPr>
      <a:lvl9pPr marL="1371188" algn="l" rtl="0" fontAlgn="base">
        <a:spcBef>
          <a:spcPct val="0"/>
        </a:spcBef>
        <a:spcAft>
          <a:spcPct val="0"/>
        </a:spcAft>
        <a:defRPr sz="2399" b="1">
          <a:solidFill>
            <a:srgbClr val="990000"/>
          </a:solidFill>
          <a:latin typeface="FrutigerNext LT Medium" pitchFamily="34" charset="0"/>
          <a:ea typeface="华文细黑" pitchFamily="2" charset="-122"/>
          <a:cs typeface="SimSun" pitchFamily="2" charset="-122"/>
        </a:defRPr>
      </a:lvl9pPr>
    </p:titleStyle>
    <p:bodyStyle>
      <a:lvl1pPr marL="215936" indent="-215936" algn="l" rtl="0" eaLnBrk="0" fontAlgn="base" hangingPunct="0">
        <a:spcBef>
          <a:spcPts val="900"/>
        </a:spcBef>
        <a:spcAft>
          <a:spcPct val="0"/>
        </a:spcAft>
        <a:buClr>
          <a:srgbClr val="990000"/>
        </a:buClr>
        <a:buChar char="•"/>
        <a:defRPr sz="1499" b="1" baseline="0">
          <a:solidFill>
            <a:schemeClr val="tx1"/>
          </a:solidFill>
          <a:latin typeface="+mn-lt"/>
          <a:ea typeface="Arial Unicode MS" pitchFamily="34" charset="-122"/>
          <a:cs typeface="Arial" panose="020B0604020202020204" pitchFamily="34" charset="0"/>
        </a:defRPr>
      </a:lvl1pPr>
      <a:lvl2pPr marL="458862" indent="-215936" algn="l" rtl="0" eaLnBrk="0" fontAlgn="base" hangingPunct="0">
        <a:spcBef>
          <a:spcPts val="450"/>
        </a:spcBef>
        <a:spcAft>
          <a:spcPct val="0"/>
        </a:spcAft>
        <a:buFont typeface="Arial" pitchFamily="34" charset="0"/>
        <a:buChar char="›"/>
        <a:defRPr sz="1200" baseline="0">
          <a:solidFill>
            <a:schemeClr val="tx1"/>
          </a:solidFill>
          <a:latin typeface="+mn-lt"/>
          <a:ea typeface="Arial Unicode MS" pitchFamily="34" charset="-122"/>
          <a:cs typeface="Arial" panose="020B0604020202020204" pitchFamily="34" charset="0"/>
        </a:defRPr>
      </a:lvl2pPr>
      <a:lvl3pPr marL="701789" indent="-215936" algn="l" rtl="0" eaLnBrk="0" fontAlgn="base" hangingPunct="0">
        <a:spcBef>
          <a:spcPts val="150"/>
        </a:spcBef>
        <a:spcAft>
          <a:spcPct val="0"/>
        </a:spcAft>
        <a:buFont typeface="FrutigerNext LT Medium" pitchFamily="34" charset="0"/>
        <a:buChar char="»"/>
        <a:defRPr sz="1050" baseline="0">
          <a:solidFill>
            <a:schemeClr val="tx1"/>
          </a:solidFill>
          <a:latin typeface="+mn-lt"/>
          <a:ea typeface="Arial Unicode MS" pitchFamily="34" charset="-122"/>
          <a:cs typeface="Arial" panose="020B0604020202020204" pitchFamily="34" charset="0"/>
        </a:defRPr>
      </a:lvl3pPr>
      <a:lvl4pPr marL="944717" marR="0" indent="-215936" algn="l" defTabSz="685595" rtl="0" eaLnBrk="0" fontAlgn="base" latinLnBrk="0" hangingPunct="0">
        <a:lnSpc>
          <a:spcPct val="100000"/>
        </a:lnSpc>
        <a:spcBef>
          <a:spcPts val="15"/>
        </a:spcBef>
        <a:spcAft>
          <a:spcPct val="0"/>
        </a:spcAft>
        <a:buClrTx/>
        <a:buSzTx/>
        <a:buFontTx/>
        <a:buChar char="–"/>
        <a:tabLst/>
        <a:defRPr sz="1050">
          <a:solidFill>
            <a:schemeClr val="tx1"/>
          </a:solidFill>
          <a:latin typeface="+mn-lt"/>
          <a:ea typeface="Arial Unicode MS" pitchFamily="34" charset="-122"/>
          <a:cs typeface="Arial" panose="020B0604020202020204" pitchFamily="34" charset="0"/>
        </a:defRPr>
      </a:lvl4pPr>
      <a:lvl5pPr marL="1187644" indent="-215936" algn="l" rtl="0" eaLnBrk="0" fontAlgn="base" hangingPunct="0">
        <a:spcBef>
          <a:spcPts val="15"/>
        </a:spcBef>
        <a:spcAft>
          <a:spcPct val="0"/>
        </a:spcAft>
        <a:buFont typeface="Arial" pitchFamily="34" charset="0"/>
        <a:buChar char="~"/>
        <a:defRPr sz="1050" baseline="0">
          <a:solidFill>
            <a:schemeClr val="tx1"/>
          </a:solidFill>
          <a:latin typeface="+mn-lt"/>
          <a:ea typeface="Arial Unicode MS" pitchFamily="34" charset="-122"/>
          <a:cs typeface="Arial" panose="020B0604020202020204" pitchFamily="34" charset="0"/>
        </a:defRPr>
      </a:lvl5pPr>
      <a:lvl6pPr marL="1885385" indent="-171398" algn="l" rtl="0" fontAlgn="base">
        <a:spcBef>
          <a:spcPct val="20000"/>
        </a:spcBef>
        <a:spcAft>
          <a:spcPct val="0"/>
        </a:spcAft>
        <a:buFont typeface="Arial" charset="0"/>
        <a:buChar char="~"/>
        <a:defRPr sz="1200">
          <a:solidFill>
            <a:schemeClr val="tx1"/>
          </a:solidFill>
          <a:latin typeface="+mn-lt"/>
          <a:ea typeface="+mn-ea"/>
          <a:cs typeface="+mn-cs"/>
        </a:defRPr>
      </a:lvl6pPr>
      <a:lvl7pPr marL="2228181" indent="-171398" algn="l" rtl="0" fontAlgn="base">
        <a:spcBef>
          <a:spcPct val="20000"/>
        </a:spcBef>
        <a:spcAft>
          <a:spcPct val="0"/>
        </a:spcAft>
        <a:buFont typeface="Arial" charset="0"/>
        <a:buChar char="~"/>
        <a:defRPr sz="1200">
          <a:solidFill>
            <a:schemeClr val="tx1"/>
          </a:solidFill>
          <a:latin typeface="+mn-lt"/>
          <a:ea typeface="+mn-ea"/>
          <a:cs typeface="+mn-cs"/>
        </a:defRPr>
      </a:lvl7pPr>
      <a:lvl8pPr marL="2570978" indent="-171398" algn="l" rtl="0" fontAlgn="base">
        <a:spcBef>
          <a:spcPct val="20000"/>
        </a:spcBef>
        <a:spcAft>
          <a:spcPct val="0"/>
        </a:spcAft>
        <a:buFont typeface="Arial" charset="0"/>
        <a:buChar char="~"/>
        <a:defRPr sz="1200">
          <a:solidFill>
            <a:schemeClr val="tx1"/>
          </a:solidFill>
          <a:latin typeface="+mn-lt"/>
          <a:ea typeface="+mn-ea"/>
          <a:cs typeface="+mn-cs"/>
        </a:defRPr>
      </a:lvl8pPr>
      <a:lvl9pPr marL="2913776" indent="-171398" algn="l" rtl="0" fontAlgn="base">
        <a:spcBef>
          <a:spcPct val="20000"/>
        </a:spcBef>
        <a:spcAft>
          <a:spcPct val="0"/>
        </a:spcAft>
        <a:buFont typeface="Arial" charset="0"/>
        <a:buChar char="~"/>
        <a:defRPr sz="1200">
          <a:solidFill>
            <a:schemeClr val="tx1"/>
          </a:solidFill>
          <a:latin typeface="+mn-lt"/>
          <a:ea typeface="+mn-ea"/>
          <a:cs typeface="+mn-cs"/>
        </a:defRPr>
      </a:lvl9pPr>
    </p:bodyStyle>
    <p:otherStyle>
      <a:defPPr>
        <a:defRPr lang="zh-CN"/>
      </a:defPPr>
      <a:lvl1pPr marL="0" algn="l" defTabSz="685595" rtl="0" eaLnBrk="1" latinLnBrk="0" hangingPunct="1">
        <a:defRPr sz="1349" kern="1200">
          <a:solidFill>
            <a:schemeClr val="tx1"/>
          </a:solidFill>
          <a:latin typeface="+mn-lt"/>
          <a:ea typeface="+mn-ea"/>
          <a:cs typeface="+mn-cs"/>
        </a:defRPr>
      </a:lvl1pPr>
      <a:lvl2pPr marL="342797" algn="l" defTabSz="685595" rtl="0" eaLnBrk="1" latinLnBrk="0" hangingPunct="1">
        <a:defRPr sz="1349" kern="1200">
          <a:solidFill>
            <a:schemeClr val="tx1"/>
          </a:solidFill>
          <a:latin typeface="+mn-lt"/>
          <a:ea typeface="+mn-ea"/>
          <a:cs typeface="+mn-cs"/>
        </a:defRPr>
      </a:lvl2pPr>
      <a:lvl3pPr marL="685595" algn="l" defTabSz="685595" rtl="0" eaLnBrk="1" latinLnBrk="0" hangingPunct="1">
        <a:defRPr sz="1349" kern="1200">
          <a:solidFill>
            <a:schemeClr val="tx1"/>
          </a:solidFill>
          <a:latin typeface="+mn-lt"/>
          <a:ea typeface="+mn-ea"/>
          <a:cs typeface="+mn-cs"/>
        </a:defRPr>
      </a:lvl3pPr>
      <a:lvl4pPr marL="1028392" algn="l" defTabSz="685595" rtl="0" eaLnBrk="1" latinLnBrk="0" hangingPunct="1">
        <a:defRPr sz="1349" kern="1200">
          <a:solidFill>
            <a:schemeClr val="tx1"/>
          </a:solidFill>
          <a:latin typeface="+mn-lt"/>
          <a:ea typeface="+mn-ea"/>
          <a:cs typeface="+mn-cs"/>
        </a:defRPr>
      </a:lvl4pPr>
      <a:lvl5pPr marL="1371188" algn="l" defTabSz="685595" rtl="0" eaLnBrk="1" latinLnBrk="0" hangingPunct="1">
        <a:defRPr sz="1349" kern="1200">
          <a:solidFill>
            <a:schemeClr val="tx1"/>
          </a:solidFill>
          <a:latin typeface="+mn-lt"/>
          <a:ea typeface="+mn-ea"/>
          <a:cs typeface="+mn-cs"/>
        </a:defRPr>
      </a:lvl5pPr>
      <a:lvl6pPr marL="1713986" algn="l" defTabSz="685595" rtl="0" eaLnBrk="1" latinLnBrk="0" hangingPunct="1">
        <a:defRPr sz="1349" kern="1200">
          <a:solidFill>
            <a:schemeClr val="tx1"/>
          </a:solidFill>
          <a:latin typeface="+mn-lt"/>
          <a:ea typeface="+mn-ea"/>
          <a:cs typeface="+mn-cs"/>
        </a:defRPr>
      </a:lvl6pPr>
      <a:lvl7pPr marL="2056783" algn="l" defTabSz="685595" rtl="0" eaLnBrk="1" latinLnBrk="0" hangingPunct="1">
        <a:defRPr sz="1349" kern="1200">
          <a:solidFill>
            <a:schemeClr val="tx1"/>
          </a:solidFill>
          <a:latin typeface="+mn-lt"/>
          <a:ea typeface="+mn-ea"/>
          <a:cs typeface="+mn-cs"/>
        </a:defRPr>
      </a:lvl7pPr>
      <a:lvl8pPr marL="2399580" algn="l" defTabSz="685595" rtl="0" eaLnBrk="1" latinLnBrk="0" hangingPunct="1">
        <a:defRPr sz="1349" kern="1200">
          <a:solidFill>
            <a:schemeClr val="tx1"/>
          </a:solidFill>
          <a:latin typeface="+mn-lt"/>
          <a:ea typeface="+mn-ea"/>
          <a:cs typeface="+mn-cs"/>
        </a:defRPr>
      </a:lvl8pPr>
      <a:lvl9pPr marL="2742377" algn="l" defTabSz="685595" rtl="0" eaLnBrk="1" latinLnBrk="0" hangingPunct="1">
        <a:defRPr sz="134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1.png"/><Relationship Id="rId7" Type="http://schemas.microsoft.com/office/2007/relationships/hdphoto" Target="../media/hdphoto1.wdp"/><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4871" y="2130426"/>
            <a:ext cx="9161762" cy="1470025"/>
          </a:xfrm>
        </p:spPr>
        <p:txBody>
          <a:bodyPr/>
          <a:lstStyle/>
          <a:p>
            <a:r>
              <a:rPr lang="en-US" sz="3600" dirty="0"/>
              <a:t>Is Prefetcher Research Still Alive?</a:t>
            </a:r>
            <a:br>
              <a:rPr lang="en-US" sz="3600" dirty="0"/>
            </a:br>
            <a:endParaRPr lang="en-US" sz="3600" dirty="0"/>
          </a:p>
        </p:txBody>
      </p:sp>
      <p:sp>
        <p:nvSpPr>
          <p:cNvPr id="3" name="Subtitle 2"/>
          <p:cNvSpPr>
            <a:spLocks noGrp="1"/>
          </p:cNvSpPr>
          <p:nvPr>
            <p:ph type="subTitle" idx="1"/>
          </p:nvPr>
        </p:nvSpPr>
        <p:spPr>
          <a:xfrm>
            <a:off x="276300" y="3879850"/>
            <a:ext cx="7619431" cy="533400"/>
          </a:xfrm>
        </p:spPr>
        <p:txBody>
          <a:bodyPr/>
          <a:lstStyle/>
          <a:p>
            <a:r>
              <a:rPr lang="en-US" dirty="0"/>
              <a:t>Data Prefetching Championship #4</a:t>
            </a:r>
          </a:p>
          <a:p>
            <a:r>
              <a:rPr lang="en-US" dirty="0"/>
              <a:t>Leeor Peled, CPU uArch Research, Huawei</a:t>
            </a:r>
          </a:p>
          <a:p>
            <a:r>
              <a:rPr lang="en-US" dirty="0"/>
              <a:t>Jan 2026</a:t>
            </a:r>
          </a:p>
        </p:txBody>
      </p:sp>
    </p:spTree>
    <p:extLst>
      <p:ext uri="{BB962C8B-B14F-4D97-AF65-F5344CB8AC3E}">
        <p14:creationId xmlns:p14="http://schemas.microsoft.com/office/powerpoint/2010/main" val="37656175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563DE-4726-47A6-A607-10CA510FDC3B}"/>
              </a:ext>
            </a:extLst>
          </p:cNvPr>
          <p:cNvSpPr>
            <a:spLocks noGrp="1"/>
          </p:cNvSpPr>
          <p:nvPr>
            <p:ph type="title"/>
          </p:nvPr>
        </p:nvSpPr>
        <p:spPr/>
        <p:txBody>
          <a:bodyPr/>
          <a:lstStyle/>
          <a:p>
            <a:r>
              <a:rPr lang="en-US" dirty="0"/>
              <a:t>What’s left?</a:t>
            </a:r>
          </a:p>
        </p:txBody>
      </p:sp>
      <p:sp>
        <p:nvSpPr>
          <p:cNvPr id="3" name="Content Placeholder 2">
            <a:extLst>
              <a:ext uri="{FF2B5EF4-FFF2-40B4-BE49-F238E27FC236}">
                <a16:creationId xmlns:a16="http://schemas.microsoft.com/office/drawing/2014/main" id="{4BE649E8-6A0C-42CC-A727-6E1CD98856BD}"/>
              </a:ext>
            </a:extLst>
          </p:cNvPr>
          <p:cNvSpPr>
            <a:spLocks noGrp="1"/>
          </p:cNvSpPr>
          <p:nvPr>
            <p:ph sz="half" idx="1"/>
          </p:nvPr>
        </p:nvSpPr>
        <p:spPr>
          <a:xfrm>
            <a:off x="73248" y="562232"/>
            <a:ext cx="6129909" cy="5943573"/>
          </a:xfrm>
          <a:ln>
            <a:solidFill>
              <a:schemeClr val="tx1"/>
            </a:solidFill>
          </a:ln>
        </p:spPr>
        <p:txBody>
          <a:bodyPr/>
          <a:lstStyle/>
          <a:p>
            <a:r>
              <a:rPr lang="en-US" sz="1800" dirty="0"/>
              <a:t>Complex patterns: what makes them so?</a:t>
            </a:r>
          </a:p>
          <a:p>
            <a:pPr lvl="1"/>
            <a:r>
              <a:rPr lang="en-US" sz="1400" dirty="0"/>
              <a:t>x = A(hash[i]) ;</a:t>
            </a:r>
          </a:p>
          <a:p>
            <a:pPr lvl="1"/>
            <a:r>
              <a:rPr lang="en-US" sz="1400" dirty="0"/>
              <a:t>x  = x</a:t>
            </a:r>
            <a:r>
              <a:rPr lang="en-US" sz="1400" dirty="0">
                <a:sym typeface="Wingdings" panose="05000000000000000000" pitchFamily="2" charset="2"/>
              </a:rPr>
              <a:t>ptr1ptr2;</a:t>
            </a:r>
          </a:p>
          <a:p>
            <a:pPr lvl="1"/>
            <a:r>
              <a:rPr lang="en-US" sz="1400" dirty="0"/>
              <a:t>x = </a:t>
            </a:r>
            <a:r>
              <a:rPr lang="en-US" sz="1400" dirty="0" err="1"/>
              <a:t>cond</a:t>
            </a:r>
            <a:r>
              <a:rPr lang="en-US" sz="1400" dirty="0"/>
              <a:t>? y : z;</a:t>
            </a:r>
          </a:p>
          <a:p>
            <a:r>
              <a:rPr lang="en-US" sz="1800" dirty="0"/>
              <a:t>Find better temporal correlations </a:t>
            </a:r>
          </a:p>
          <a:p>
            <a:pPr lvl="1"/>
            <a:r>
              <a:rPr lang="en-US" sz="1400" dirty="0"/>
              <a:t>How can we record only the relevant relations? </a:t>
            </a:r>
          </a:p>
          <a:p>
            <a:pPr lvl="1"/>
            <a:r>
              <a:rPr lang="en-US" sz="1400" dirty="0"/>
              <a:t>How can we trigger only the correct correlations?</a:t>
            </a:r>
          </a:p>
          <a:p>
            <a:pPr lvl="1"/>
            <a:r>
              <a:rPr lang="en-US" sz="1401" dirty="0"/>
              <a:t>Untangling interleaved streams</a:t>
            </a:r>
          </a:p>
          <a:p>
            <a:r>
              <a:rPr lang="en-US" sz="1800" dirty="0"/>
              <a:t>Multilevel prefetching</a:t>
            </a:r>
          </a:p>
          <a:p>
            <a:pPr lvl="1"/>
            <a:r>
              <a:rPr lang="en-US" sz="1400" dirty="0"/>
              <a:t>Orchestrate timeliness (L123 done, what rack scale (net/ storage)?)</a:t>
            </a:r>
          </a:p>
          <a:p>
            <a:r>
              <a:rPr lang="en-US" sz="1800" dirty="0"/>
              <a:t>Multicore fairness</a:t>
            </a:r>
          </a:p>
          <a:p>
            <a:pPr lvl="1"/>
            <a:r>
              <a:rPr lang="en-US" sz="1400" dirty="0"/>
              <a:t>Avoid all-or-none throttling on symmetric cases</a:t>
            </a:r>
          </a:p>
          <a:p>
            <a:pPr lvl="1"/>
            <a:r>
              <a:rPr lang="en-US" sz="1400" dirty="0"/>
              <a:t>Divide the cache and BW resources based on who may benefit the most? </a:t>
            </a:r>
          </a:p>
          <a:p>
            <a:pPr lvl="2"/>
            <a:r>
              <a:rPr lang="en-US" sz="1200" dirty="0"/>
              <a:t>NP hard even if we knew the future benefit (which we don’t..)</a:t>
            </a:r>
          </a:p>
          <a:p>
            <a:pPr lvl="2"/>
            <a:r>
              <a:rPr lang="en-US" sz="1200" dirty="0"/>
              <a:t>Speculate benefits, approximate optimal distribution</a:t>
            </a:r>
          </a:p>
          <a:p>
            <a:r>
              <a:rPr lang="en-US" sz="1800" dirty="0"/>
              <a:t>Specialized workloads </a:t>
            </a:r>
          </a:p>
          <a:p>
            <a:pPr lvl="1"/>
            <a:r>
              <a:rPr lang="en-US" sz="1400" dirty="0"/>
              <a:t>AI tiling, token reuse, weight reuse</a:t>
            </a:r>
          </a:p>
          <a:p>
            <a:pPr lvl="1"/>
            <a:r>
              <a:rPr lang="en-US" sz="1400" dirty="0"/>
              <a:t>Raytracing, Databases, KV caches</a:t>
            </a:r>
          </a:p>
        </p:txBody>
      </p:sp>
      <p:sp>
        <p:nvSpPr>
          <p:cNvPr id="4" name="Content Placeholder 3">
            <a:extLst>
              <a:ext uri="{FF2B5EF4-FFF2-40B4-BE49-F238E27FC236}">
                <a16:creationId xmlns:a16="http://schemas.microsoft.com/office/drawing/2014/main" id="{3A2FD93C-39CF-4FB3-99EE-6E6522CAD8E1}"/>
              </a:ext>
            </a:extLst>
          </p:cNvPr>
          <p:cNvSpPr>
            <a:spLocks noGrp="1"/>
          </p:cNvSpPr>
          <p:nvPr>
            <p:ph sz="half" idx="2"/>
          </p:nvPr>
        </p:nvSpPr>
        <p:spPr>
          <a:xfrm>
            <a:off x="6203157" y="562232"/>
            <a:ext cx="5886991" cy="5943573"/>
          </a:xfrm>
          <a:ln>
            <a:solidFill>
              <a:schemeClr val="tx1"/>
            </a:solidFill>
          </a:ln>
        </p:spPr>
        <p:txBody>
          <a:bodyPr/>
          <a:lstStyle/>
          <a:p>
            <a:r>
              <a:rPr lang="en-US" sz="1800" dirty="0"/>
              <a:t>ML based prefetching</a:t>
            </a:r>
          </a:p>
          <a:p>
            <a:pPr lvl="1"/>
            <a:r>
              <a:rPr lang="en-US" sz="1401" dirty="0"/>
              <a:t>RL based techniques already proposed for action learning</a:t>
            </a:r>
          </a:p>
          <a:p>
            <a:pPr lvl="2"/>
            <a:r>
              <a:rPr lang="en-US" sz="1201" dirty="0"/>
              <a:t>MAB / Context bandits / Pythia</a:t>
            </a:r>
          </a:p>
          <a:p>
            <a:pPr lvl="1"/>
            <a:r>
              <a:rPr lang="en-US" sz="1401" dirty="0"/>
              <a:t>Can we generate addresses directly using ML/DL?</a:t>
            </a:r>
          </a:p>
          <a:p>
            <a:pPr lvl="2"/>
            <a:r>
              <a:rPr lang="en-US" sz="1201" dirty="0"/>
              <a:t>Bit level / offsets / embedding / something else?</a:t>
            </a:r>
          </a:p>
          <a:p>
            <a:r>
              <a:rPr lang="en-US" sz="1800" dirty="0"/>
              <a:t>Do we (finally) join the LLM wagon?</a:t>
            </a:r>
          </a:p>
          <a:p>
            <a:pPr lvl="1"/>
            <a:r>
              <a:rPr lang="en-US" sz="1400" dirty="0"/>
              <a:t>LLMs train over large text sequences </a:t>
            </a:r>
          </a:p>
          <a:p>
            <a:pPr lvl="2"/>
            <a:r>
              <a:rPr lang="en-US" sz="1200" dirty="0"/>
              <a:t>Attention based models help us find optimal context</a:t>
            </a:r>
          </a:p>
          <a:p>
            <a:pPr lvl="1"/>
            <a:r>
              <a:rPr lang="en-US" sz="1400" dirty="0"/>
              <a:t>Can we use memory traces (possibly augmented with further context) are input streams?</a:t>
            </a:r>
          </a:p>
          <a:p>
            <a:pPr lvl="1"/>
            <a:r>
              <a:rPr lang="en-US" sz="1400" dirty="0"/>
              <a:t>Feed them onto an offline model, let it learn the probability </a:t>
            </a:r>
          </a:p>
          <a:p>
            <a:pPr lvl="1"/>
            <a:r>
              <a:rPr lang="en-US" sz="1400" dirty="0"/>
              <a:t>Let the attention scheme work its magic</a:t>
            </a:r>
          </a:p>
          <a:p>
            <a:pPr lvl="1"/>
            <a:r>
              <a:rPr lang="en-US" sz="1400" dirty="0"/>
              <a:t>…</a:t>
            </a:r>
          </a:p>
          <a:p>
            <a:pPr lvl="1"/>
            <a:r>
              <a:rPr lang="en-US" sz="1400" dirty="0"/>
              <a:t>Profit?</a:t>
            </a:r>
          </a:p>
          <a:p>
            <a:r>
              <a:rPr lang="en-US" sz="1800" dirty="0"/>
              <a:t>But..</a:t>
            </a:r>
          </a:p>
          <a:p>
            <a:pPr lvl="1"/>
            <a:r>
              <a:rPr lang="en-US" sz="1400" dirty="0"/>
              <a:t>What’s the use of an offline model?</a:t>
            </a:r>
          </a:p>
          <a:p>
            <a:pPr lvl="1"/>
            <a:r>
              <a:rPr lang="en-US" sz="1400" dirty="0"/>
              <a:t>Find a way to distill the model learning and extract insights on previously unseen pattern</a:t>
            </a:r>
          </a:p>
          <a:p>
            <a:pPr lvl="1"/>
            <a:r>
              <a:rPr lang="en-US" sz="1400" dirty="0"/>
              <a:t>… or just ask the model to build you a prefetcher and look for a new job.</a:t>
            </a:r>
          </a:p>
          <a:p>
            <a:endParaRPr lang="en-US" sz="1800" dirty="0"/>
          </a:p>
        </p:txBody>
      </p:sp>
      <p:sp>
        <p:nvSpPr>
          <p:cNvPr id="8" name="TextBox 7">
            <a:extLst>
              <a:ext uri="{FF2B5EF4-FFF2-40B4-BE49-F238E27FC236}">
                <a16:creationId xmlns:a16="http://schemas.microsoft.com/office/drawing/2014/main" id="{4A10A827-F996-4B2A-9C4B-895DD9AAA264}"/>
              </a:ext>
            </a:extLst>
          </p:cNvPr>
          <p:cNvSpPr txBox="1"/>
          <p:nvPr/>
        </p:nvSpPr>
        <p:spPr>
          <a:xfrm rot="20352252">
            <a:off x="2612982" y="1030094"/>
            <a:ext cx="1866900" cy="646331"/>
          </a:xfrm>
          <a:prstGeom prst="rect">
            <a:avLst/>
          </a:prstGeom>
          <a:noFill/>
        </p:spPr>
        <p:txBody>
          <a:bodyPr wrap="square" rtlCol="0">
            <a:spAutoFit/>
          </a:bodyPr>
          <a:lstStyle/>
          <a:p>
            <a:r>
              <a:rPr lang="en-US" dirty="0"/>
              <a:t>How do we generalize?</a:t>
            </a:r>
          </a:p>
        </p:txBody>
      </p:sp>
      <p:grpSp>
        <p:nvGrpSpPr>
          <p:cNvPr id="13" name="Group 12">
            <a:extLst>
              <a:ext uri="{FF2B5EF4-FFF2-40B4-BE49-F238E27FC236}">
                <a16:creationId xmlns:a16="http://schemas.microsoft.com/office/drawing/2014/main" id="{2F3C7117-2C3C-4DE3-A2F2-AB8A3781AE6A}"/>
              </a:ext>
            </a:extLst>
          </p:cNvPr>
          <p:cNvGrpSpPr/>
          <p:nvPr/>
        </p:nvGrpSpPr>
        <p:grpSpPr>
          <a:xfrm>
            <a:off x="4568975" y="2130010"/>
            <a:ext cx="1073070" cy="562051"/>
            <a:chOff x="4425510" y="2287700"/>
            <a:chExt cx="1073070" cy="562051"/>
          </a:xfrm>
        </p:grpSpPr>
        <p:sp>
          <p:nvSpPr>
            <p:cNvPr id="9" name="Thought Bubble: Cloud 8">
              <a:extLst>
                <a:ext uri="{FF2B5EF4-FFF2-40B4-BE49-F238E27FC236}">
                  <a16:creationId xmlns:a16="http://schemas.microsoft.com/office/drawing/2014/main" id="{2D0896D4-4DF6-4DFC-A71D-481E486EB4E4}"/>
                </a:ext>
              </a:extLst>
            </p:cNvPr>
            <p:cNvSpPr/>
            <p:nvPr/>
          </p:nvSpPr>
          <p:spPr bwMode="auto">
            <a:xfrm rot="1792738">
              <a:off x="4933991" y="2287700"/>
              <a:ext cx="564589" cy="562051"/>
            </a:xfrm>
            <a:custGeom>
              <a:avLst/>
              <a:gdLst>
                <a:gd name="connsiteX0" fmla="*/ 3900 w 43200"/>
                <a:gd name="connsiteY0" fmla="*/ 14370 h 43200"/>
                <a:gd name="connsiteX1" fmla="*/ 5623 w 43200"/>
                <a:gd name="connsiteY1" fmla="*/ 6907 h 43200"/>
                <a:gd name="connsiteX2" fmla="*/ 14005 w 43200"/>
                <a:gd name="connsiteY2" fmla="*/ 5202 h 43200"/>
                <a:gd name="connsiteX3" fmla="*/ 22456 w 43200"/>
                <a:gd name="connsiteY3" fmla="*/ 3432 h 43200"/>
                <a:gd name="connsiteX4" fmla="*/ 25749 w 43200"/>
                <a:gd name="connsiteY4" fmla="*/ 200 h 43200"/>
                <a:gd name="connsiteX5" fmla="*/ 29833 w 43200"/>
                <a:gd name="connsiteY5" fmla="*/ 2481 h 43200"/>
                <a:gd name="connsiteX6" fmla="*/ 35463 w 43200"/>
                <a:gd name="connsiteY6" fmla="*/ 690 h 43200"/>
                <a:gd name="connsiteX7" fmla="*/ 38318 w 43200"/>
                <a:gd name="connsiteY7" fmla="*/ 5576 h 43200"/>
                <a:gd name="connsiteX8" fmla="*/ 41982 w 43200"/>
                <a:gd name="connsiteY8" fmla="*/ 10318 h 43200"/>
                <a:gd name="connsiteX9" fmla="*/ 41818 w 43200"/>
                <a:gd name="connsiteY9" fmla="*/ 15460 h 43200"/>
                <a:gd name="connsiteX10" fmla="*/ 43016 w 43200"/>
                <a:gd name="connsiteY10" fmla="*/ 23322 h 43200"/>
                <a:gd name="connsiteX11" fmla="*/ 37404 w 43200"/>
                <a:gd name="connsiteY11" fmla="*/ 30204 h 43200"/>
                <a:gd name="connsiteX12" fmla="*/ 35395 w 43200"/>
                <a:gd name="connsiteY12" fmla="*/ 36101 h 43200"/>
                <a:gd name="connsiteX13" fmla="*/ 28555 w 43200"/>
                <a:gd name="connsiteY13" fmla="*/ 36815 h 43200"/>
                <a:gd name="connsiteX14" fmla="*/ 23667 w 43200"/>
                <a:gd name="connsiteY14" fmla="*/ 43106 h 43200"/>
                <a:gd name="connsiteX15" fmla="*/ 16480 w 43200"/>
                <a:gd name="connsiteY15" fmla="*/ 39266 h 43200"/>
                <a:gd name="connsiteX16" fmla="*/ 5804 w 43200"/>
                <a:gd name="connsiteY16" fmla="*/ 35472 h 43200"/>
                <a:gd name="connsiteX17" fmla="*/ 1110 w 43200"/>
                <a:gd name="connsiteY17" fmla="*/ 31250 h 43200"/>
                <a:gd name="connsiteX18" fmla="*/ 2113 w 43200"/>
                <a:gd name="connsiteY18" fmla="*/ 25551 h 43200"/>
                <a:gd name="connsiteX19" fmla="*/ -5 w 43200"/>
                <a:gd name="connsiteY19" fmla="*/ 19704 h 43200"/>
                <a:gd name="connsiteX20" fmla="*/ 3863 w 43200"/>
                <a:gd name="connsiteY20" fmla="*/ 14507 h 43200"/>
                <a:gd name="connsiteX21" fmla="*/ 3900 w 43200"/>
                <a:gd name="connsiteY21" fmla="*/ 14370 h 43200"/>
                <a:gd name="connsiteX0" fmla="*/ 168321 w 563858"/>
                <a:gd name="connsiteY0" fmla="*/ 492273 h 561801"/>
                <a:gd name="connsiteX1" fmla="*/ 152715 w 563858"/>
                <a:gd name="connsiteY1" fmla="*/ 507879 h 561801"/>
                <a:gd name="connsiteX2" fmla="*/ 137109 w 563858"/>
                <a:gd name="connsiteY2" fmla="*/ 492273 h 561801"/>
                <a:gd name="connsiteX3" fmla="*/ 152715 w 563858"/>
                <a:gd name="connsiteY3" fmla="*/ 476667 h 561801"/>
                <a:gd name="connsiteX4" fmla="*/ 168321 w 563858"/>
                <a:gd name="connsiteY4" fmla="*/ 492273 h 561801"/>
                <a:gd name="connsiteX0" fmla="*/ 183539 w 563858"/>
                <a:gd name="connsiteY0" fmla="*/ 492907 h 561801"/>
                <a:gd name="connsiteX1" fmla="*/ 152328 w 563858"/>
                <a:gd name="connsiteY1" fmla="*/ 524118 h 561801"/>
                <a:gd name="connsiteX2" fmla="*/ 121117 w 563858"/>
                <a:gd name="connsiteY2" fmla="*/ 492907 h 561801"/>
                <a:gd name="connsiteX3" fmla="*/ 152328 w 563858"/>
                <a:gd name="connsiteY3" fmla="*/ 461696 h 561801"/>
                <a:gd name="connsiteX4" fmla="*/ 183539 w 563858"/>
                <a:gd name="connsiteY4" fmla="*/ 492907 h 561801"/>
                <a:gd name="connsiteX0" fmla="*/ 182478 w 563858"/>
                <a:gd name="connsiteY0" fmla="*/ 520170 h 561801"/>
                <a:gd name="connsiteX1" fmla="*/ 135661 w 563858"/>
                <a:gd name="connsiteY1" fmla="*/ 566987 h 561801"/>
                <a:gd name="connsiteX2" fmla="*/ 88844 w 563858"/>
                <a:gd name="connsiteY2" fmla="*/ 520170 h 561801"/>
                <a:gd name="connsiteX3" fmla="*/ 135661 w 563858"/>
                <a:gd name="connsiteY3" fmla="*/ 473353 h 561801"/>
                <a:gd name="connsiteX4" fmla="*/ 182478 w 563858"/>
                <a:gd name="connsiteY4" fmla="*/ 520170 h 561801"/>
                <a:gd name="connsiteX0" fmla="*/ 4693 w 43200"/>
                <a:gd name="connsiteY0" fmla="*/ 26177 h 43200"/>
                <a:gd name="connsiteX1" fmla="*/ 2160 w 43200"/>
                <a:gd name="connsiteY1" fmla="*/ 25380 h 43200"/>
                <a:gd name="connsiteX2" fmla="*/ 6928 w 43200"/>
                <a:gd name="connsiteY2" fmla="*/ 34899 h 43200"/>
                <a:gd name="connsiteX3" fmla="*/ 5820 w 43200"/>
                <a:gd name="connsiteY3" fmla="*/ 35280 h 43200"/>
                <a:gd name="connsiteX4" fmla="*/ 16478 w 43200"/>
                <a:gd name="connsiteY4" fmla="*/ 39090 h 43200"/>
                <a:gd name="connsiteX5" fmla="*/ 15810 w 43200"/>
                <a:gd name="connsiteY5" fmla="*/ 37350 h 43200"/>
                <a:gd name="connsiteX6" fmla="*/ 28827 w 43200"/>
                <a:gd name="connsiteY6" fmla="*/ 34751 h 43200"/>
                <a:gd name="connsiteX7" fmla="*/ 28560 w 43200"/>
                <a:gd name="connsiteY7" fmla="*/ 36660 h 43200"/>
                <a:gd name="connsiteX8" fmla="*/ 34129 w 43200"/>
                <a:gd name="connsiteY8" fmla="*/ 22954 h 43200"/>
                <a:gd name="connsiteX9" fmla="*/ 37380 w 43200"/>
                <a:gd name="connsiteY9" fmla="*/ 30090 h 43200"/>
                <a:gd name="connsiteX10" fmla="*/ 41798 w 43200"/>
                <a:gd name="connsiteY10" fmla="*/ 15354 h 43200"/>
                <a:gd name="connsiteX11" fmla="*/ 40350 w 43200"/>
                <a:gd name="connsiteY11" fmla="*/ 18030 h 43200"/>
                <a:gd name="connsiteX12" fmla="*/ 38324 w 43200"/>
                <a:gd name="connsiteY12" fmla="*/ 5426 h 43200"/>
                <a:gd name="connsiteX13" fmla="*/ 38400 w 43200"/>
                <a:gd name="connsiteY13" fmla="*/ 6690 h 43200"/>
                <a:gd name="connsiteX14" fmla="*/ 29078 w 43200"/>
                <a:gd name="connsiteY14" fmla="*/ 3952 h 43200"/>
                <a:gd name="connsiteX15" fmla="*/ 29820 w 43200"/>
                <a:gd name="connsiteY15" fmla="*/ 2340 h 43200"/>
                <a:gd name="connsiteX16" fmla="*/ 22141 w 43200"/>
                <a:gd name="connsiteY16" fmla="*/ 4720 h 43200"/>
                <a:gd name="connsiteX17" fmla="*/ 22500 w 43200"/>
                <a:gd name="connsiteY17" fmla="*/ 3330 h 43200"/>
                <a:gd name="connsiteX18" fmla="*/ 14000 w 43200"/>
                <a:gd name="connsiteY18" fmla="*/ 5192 h 43200"/>
                <a:gd name="connsiteX19" fmla="*/ 15300 w 43200"/>
                <a:gd name="connsiteY19" fmla="*/ 6540 h 43200"/>
                <a:gd name="connsiteX20" fmla="*/ 4127 w 43200"/>
                <a:gd name="connsiteY20" fmla="*/ 15789 h 43200"/>
                <a:gd name="connsiteX21" fmla="*/ 3900 w 43200"/>
                <a:gd name="connsiteY21" fmla="*/ 14370 h 43200"/>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68791 w 564589"/>
                <a:gd name="connsiteY0" fmla="*/ 490439 h 562048"/>
                <a:gd name="connsiteX1" fmla="*/ 153185 w 564589"/>
                <a:gd name="connsiteY1" fmla="*/ 506045 h 562048"/>
                <a:gd name="connsiteX2" fmla="*/ 137579 w 564589"/>
                <a:gd name="connsiteY2" fmla="*/ 490439 h 562048"/>
                <a:gd name="connsiteX3" fmla="*/ 153185 w 564589"/>
                <a:gd name="connsiteY3" fmla="*/ 474833 h 562048"/>
                <a:gd name="connsiteX4" fmla="*/ 168791 w 564589"/>
                <a:gd name="connsiteY4" fmla="*/ 490439 h 562048"/>
                <a:gd name="connsiteX0" fmla="*/ 184009 w 564589"/>
                <a:gd name="connsiteY0" fmla="*/ 491073 h 562048"/>
                <a:gd name="connsiteX1" fmla="*/ 152798 w 564589"/>
                <a:gd name="connsiteY1" fmla="*/ 522284 h 562048"/>
                <a:gd name="connsiteX2" fmla="*/ 121587 w 564589"/>
                <a:gd name="connsiteY2" fmla="*/ 491073 h 562048"/>
                <a:gd name="connsiteX3" fmla="*/ 152798 w 564589"/>
                <a:gd name="connsiteY3" fmla="*/ 459862 h 562048"/>
                <a:gd name="connsiteX4" fmla="*/ 184009 w 564589"/>
                <a:gd name="connsiteY4" fmla="*/ 491073 h 562048"/>
                <a:gd name="connsiteX0" fmla="*/ 182948 w 564589"/>
                <a:gd name="connsiteY0" fmla="*/ 518336 h 562048"/>
                <a:gd name="connsiteX1" fmla="*/ 89314 w 564589"/>
                <a:gd name="connsiteY1" fmla="*/ 518336 h 562048"/>
                <a:gd name="connsiteX2" fmla="*/ 136131 w 564589"/>
                <a:gd name="connsiteY2" fmla="*/ 471519 h 562048"/>
                <a:gd name="connsiteX3" fmla="*/ 182948 w 564589"/>
                <a:gd name="connsiteY3"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846 w 43256"/>
                <a:gd name="connsiteY5" fmla="*/ 37209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68791 w 564589"/>
                <a:gd name="connsiteY0" fmla="*/ 490439 h 562048"/>
                <a:gd name="connsiteX1" fmla="*/ 153185 w 564589"/>
                <a:gd name="connsiteY1" fmla="*/ 506045 h 562048"/>
                <a:gd name="connsiteX2" fmla="*/ 137579 w 564589"/>
                <a:gd name="connsiteY2" fmla="*/ 490439 h 562048"/>
                <a:gd name="connsiteX3" fmla="*/ 153185 w 564589"/>
                <a:gd name="connsiteY3" fmla="*/ 474833 h 562048"/>
                <a:gd name="connsiteX4" fmla="*/ 168791 w 564589"/>
                <a:gd name="connsiteY4" fmla="*/ 490439 h 562048"/>
                <a:gd name="connsiteX0" fmla="*/ 184009 w 564589"/>
                <a:gd name="connsiteY0" fmla="*/ 491073 h 562048"/>
                <a:gd name="connsiteX1" fmla="*/ 152798 w 564589"/>
                <a:gd name="connsiteY1" fmla="*/ 522284 h 562048"/>
                <a:gd name="connsiteX2" fmla="*/ 121587 w 564589"/>
                <a:gd name="connsiteY2" fmla="*/ 491073 h 562048"/>
                <a:gd name="connsiteX3" fmla="*/ 152798 w 564589"/>
                <a:gd name="connsiteY3" fmla="*/ 459862 h 562048"/>
                <a:gd name="connsiteX4" fmla="*/ 184009 w 564589"/>
                <a:gd name="connsiteY4" fmla="*/ 491073 h 562048"/>
                <a:gd name="connsiteX0" fmla="*/ 182948 w 564589"/>
                <a:gd name="connsiteY0" fmla="*/ 518336 h 562048"/>
                <a:gd name="connsiteX1" fmla="*/ 136131 w 564589"/>
                <a:gd name="connsiteY1" fmla="*/ 471519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846 w 43256"/>
                <a:gd name="connsiteY5" fmla="*/ 37209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68791 w 564589"/>
                <a:gd name="connsiteY0" fmla="*/ 490439 h 562048"/>
                <a:gd name="connsiteX1" fmla="*/ 153185 w 564589"/>
                <a:gd name="connsiteY1" fmla="*/ 506045 h 562048"/>
                <a:gd name="connsiteX2" fmla="*/ 137579 w 564589"/>
                <a:gd name="connsiteY2" fmla="*/ 490439 h 562048"/>
                <a:gd name="connsiteX3" fmla="*/ 153185 w 564589"/>
                <a:gd name="connsiteY3" fmla="*/ 474833 h 562048"/>
                <a:gd name="connsiteX4" fmla="*/ 168791 w 564589"/>
                <a:gd name="connsiteY4" fmla="*/ 490439 h 562048"/>
                <a:gd name="connsiteX0" fmla="*/ 152798 w 564589"/>
                <a:gd name="connsiteY0" fmla="*/ 459862 h 562048"/>
                <a:gd name="connsiteX1" fmla="*/ 152798 w 564589"/>
                <a:gd name="connsiteY1" fmla="*/ 522284 h 562048"/>
                <a:gd name="connsiteX2" fmla="*/ 121587 w 564589"/>
                <a:gd name="connsiteY2" fmla="*/ 491073 h 562048"/>
                <a:gd name="connsiteX3" fmla="*/ 152798 w 564589"/>
                <a:gd name="connsiteY3" fmla="*/ 459862 h 562048"/>
                <a:gd name="connsiteX0" fmla="*/ 182948 w 564589"/>
                <a:gd name="connsiteY0" fmla="*/ 518336 h 562048"/>
                <a:gd name="connsiteX1" fmla="*/ 136131 w 564589"/>
                <a:gd name="connsiteY1" fmla="*/ 471519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846 w 43256"/>
                <a:gd name="connsiteY5" fmla="*/ 37209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68791 w 564589"/>
                <a:gd name="connsiteY0" fmla="*/ 490439 h 562048"/>
                <a:gd name="connsiteX1" fmla="*/ 153185 w 564589"/>
                <a:gd name="connsiteY1" fmla="*/ 506045 h 562048"/>
                <a:gd name="connsiteX2" fmla="*/ 137579 w 564589"/>
                <a:gd name="connsiteY2" fmla="*/ 490439 h 562048"/>
                <a:gd name="connsiteX3" fmla="*/ 168791 w 564589"/>
                <a:gd name="connsiteY3" fmla="*/ 490439 h 562048"/>
                <a:gd name="connsiteX0" fmla="*/ 152798 w 564589"/>
                <a:gd name="connsiteY0" fmla="*/ 459862 h 562048"/>
                <a:gd name="connsiteX1" fmla="*/ 152798 w 564589"/>
                <a:gd name="connsiteY1" fmla="*/ 522284 h 562048"/>
                <a:gd name="connsiteX2" fmla="*/ 121587 w 564589"/>
                <a:gd name="connsiteY2" fmla="*/ 491073 h 562048"/>
                <a:gd name="connsiteX3" fmla="*/ 152798 w 564589"/>
                <a:gd name="connsiteY3" fmla="*/ 459862 h 562048"/>
                <a:gd name="connsiteX0" fmla="*/ 182948 w 564589"/>
                <a:gd name="connsiteY0" fmla="*/ 518336 h 562048"/>
                <a:gd name="connsiteX1" fmla="*/ 136131 w 564589"/>
                <a:gd name="connsiteY1" fmla="*/ 471519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846 w 43256"/>
                <a:gd name="connsiteY5" fmla="*/ 37209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68791 w 564589"/>
                <a:gd name="connsiteY0" fmla="*/ 490439 h 562048"/>
                <a:gd name="connsiteX1" fmla="*/ 153185 w 564589"/>
                <a:gd name="connsiteY1" fmla="*/ 506045 h 562048"/>
                <a:gd name="connsiteX2" fmla="*/ 137579 w 564589"/>
                <a:gd name="connsiteY2" fmla="*/ 490439 h 562048"/>
                <a:gd name="connsiteX3" fmla="*/ 168791 w 564589"/>
                <a:gd name="connsiteY3" fmla="*/ 490439 h 562048"/>
                <a:gd name="connsiteX0" fmla="*/ 121587 w 564589"/>
                <a:gd name="connsiteY0" fmla="*/ 491073 h 562048"/>
                <a:gd name="connsiteX1" fmla="*/ 152798 w 564589"/>
                <a:gd name="connsiteY1" fmla="*/ 522284 h 562048"/>
                <a:gd name="connsiteX2" fmla="*/ 121587 w 564589"/>
                <a:gd name="connsiteY2" fmla="*/ 491073 h 562048"/>
                <a:gd name="connsiteX0" fmla="*/ 182948 w 564589"/>
                <a:gd name="connsiteY0" fmla="*/ 518336 h 562048"/>
                <a:gd name="connsiteX1" fmla="*/ 136131 w 564589"/>
                <a:gd name="connsiteY1" fmla="*/ 471519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846 w 43256"/>
                <a:gd name="connsiteY5" fmla="*/ 37209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37579 w 564589"/>
                <a:gd name="connsiteY0" fmla="*/ 490439 h 562048"/>
                <a:gd name="connsiteX1" fmla="*/ 153185 w 564589"/>
                <a:gd name="connsiteY1" fmla="*/ 506045 h 562048"/>
                <a:gd name="connsiteX2" fmla="*/ 137579 w 564589"/>
                <a:gd name="connsiteY2" fmla="*/ 490439 h 562048"/>
                <a:gd name="connsiteX0" fmla="*/ 121587 w 564589"/>
                <a:gd name="connsiteY0" fmla="*/ 491073 h 562048"/>
                <a:gd name="connsiteX1" fmla="*/ 152798 w 564589"/>
                <a:gd name="connsiteY1" fmla="*/ 522284 h 562048"/>
                <a:gd name="connsiteX2" fmla="*/ 121587 w 564589"/>
                <a:gd name="connsiteY2" fmla="*/ 491073 h 562048"/>
                <a:gd name="connsiteX0" fmla="*/ 182948 w 564589"/>
                <a:gd name="connsiteY0" fmla="*/ 518336 h 562048"/>
                <a:gd name="connsiteX1" fmla="*/ 136131 w 564589"/>
                <a:gd name="connsiteY1" fmla="*/ 471519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846 w 43256"/>
                <a:gd name="connsiteY5" fmla="*/ 37209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37579 w 564589"/>
                <a:gd name="connsiteY0" fmla="*/ 490439 h 562048"/>
                <a:gd name="connsiteX1" fmla="*/ 153185 w 564589"/>
                <a:gd name="connsiteY1" fmla="*/ 506045 h 562048"/>
                <a:gd name="connsiteX2" fmla="*/ 137579 w 564589"/>
                <a:gd name="connsiteY2" fmla="*/ 490439 h 562048"/>
                <a:gd name="connsiteX0" fmla="*/ 121587 w 564589"/>
                <a:gd name="connsiteY0" fmla="*/ 491073 h 562048"/>
                <a:gd name="connsiteX1" fmla="*/ 152798 w 564589"/>
                <a:gd name="connsiteY1" fmla="*/ 522284 h 562048"/>
                <a:gd name="connsiteX2" fmla="*/ 121587 w 564589"/>
                <a:gd name="connsiteY2" fmla="*/ 491073 h 562048"/>
                <a:gd name="connsiteX0" fmla="*/ 182948 w 564589"/>
                <a:gd name="connsiteY0" fmla="*/ 518336 h 562048"/>
                <a:gd name="connsiteX1" fmla="*/ 179227 w 564589"/>
                <a:gd name="connsiteY1" fmla="*/ 460490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846 w 43256"/>
                <a:gd name="connsiteY5" fmla="*/ 37209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37579 w 564589"/>
                <a:gd name="connsiteY0" fmla="*/ 490439 h 562048"/>
                <a:gd name="connsiteX1" fmla="*/ 153185 w 564589"/>
                <a:gd name="connsiteY1" fmla="*/ 506045 h 562048"/>
                <a:gd name="connsiteX2" fmla="*/ 137579 w 564589"/>
                <a:gd name="connsiteY2" fmla="*/ 490439 h 562048"/>
                <a:gd name="connsiteX0" fmla="*/ 121587 w 564589"/>
                <a:gd name="connsiteY0" fmla="*/ 491073 h 562048"/>
                <a:gd name="connsiteX1" fmla="*/ 152798 w 564589"/>
                <a:gd name="connsiteY1" fmla="*/ 522284 h 562048"/>
                <a:gd name="connsiteX2" fmla="*/ 121587 w 564589"/>
                <a:gd name="connsiteY2" fmla="*/ 491073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846 w 43256"/>
                <a:gd name="connsiteY5" fmla="*/ 37209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37579 w 564589"/>
                <a:gd name="connsiteY0" fmla="*/ 490439 h 562048"/>
                <a:gd name="connsiteX1" fmla="*/ 153185 w 564589"/>
                <a:gd name="connsiteY1" fmla="*/ 506045 h 562048"/>
                <a:gd name="connsiteX2" fmla="*/ 137579 w 564589"/>
                <a:gd name="connsiteY2" fmla="*/ 490439 h 562048"/>
                <a:gd name="connsiteX0" fmla="*/ 121587 w 564589"/>
                <a:gd name="connsiteY0" fmla="*/ 491073 h 562048"/>
                <a:gd name="connsiteX1" fmla="*/ 152798 w 564589"/>
                <a:gd name="connsiteY1" fmla="*/ 522284 h 562048"/>
                <a:gd name="connsiteX2" fmla="*/ 121587 w 564589"/>
                <a:gd name="connsiteY2" fmla="*/ 491073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37579 w 564589"/>
                <a:gd name="connsiteY0" fmla="*/ 490439 h 562048"/>
                <a:gd name="connsiteX1" fmla="*/ 153185 w 564589"/>
                <a:gd name="connsiteY1" fmla="*/ 506045 h 562048"/>
                <a:gd name="connsiteX2" fmla="*/ 137579 w 564589"/>
                <a:gd name="connsiteY2" fmla="*/ 490439 h 562048"/>
                <a:gd name="connsiteX0" fmla="*/ 141665 w 564589"/>
                <a:gd name="connsiteY0" fmla="*/ 487777 h 562048"/>
                <a:gd name="connsiteX1" fmla="*/ 152798 w 564589"/>
                <a:gd name="connsiteY1" fmla="*/ 522284 h 562048"/>
                <a:gd name="connsiteX2" fmla="*/ 141665 w 564589"/>
                <a:gd name="connsiteY2" fmla="*/ 487777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37579 w 564589"/>
                <a:gd name="connsiteY0" fmla="*/ 490439 h 562048"/>
                <a:gd name="connsiteX1" fmla="*/ 153185 w 564589"/>
                <a:gd name="connsiteY1" fmla="*/ 506045 h 562048"/>
                <a:gd name="connsiteX2" fmla="*/ 137579 w 564589"/>
                <a:gd name="connsiteY2" fmla="*/ 490439 h 562048"/>
                <a:gd name="connsiteX0" fmla="*/ 103576 w 564589"/>
                <a:gd name="connsiteY0" fmla="*/ 493182 h 562048"/>
                <a:gd name="connsiteX1" fmla="*/ 152798 w 564589"/>
                <a:gd name="connsiteY1" fmla="*/ 522284 h 562048"/>
                <a:gd name="connsiteX2" fmla="*/ 103576 w 564589"/>
                <a:gd name="connsiteY2" fmla="*/ 493182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32001 w 564589"/>
                <a:gd name="connsiteY0" fmla="*/ 504629 h 562048"/>
                <a:gd name="connsiteX1" fmla="*/ 153185 w 564589"/>
                <a:gd name="connsiteY1" fmla="*/ 506045 h 562048"/>
                <a:gd name="connsiteX2" fmla="*/ 132001 w 564589"/>
                <a:gd name="connsiteY2" fmla="*/ 504629 h 562048"/>
                <a:gd name="connsiteX0" fmla="*/ 103576 w 564589"/>
                <a:gd name="connsiteY0" fmla="*/ 493182 h 562048"/>
                <a:gd name="connsiteX1" fmla="*/ 152798 w 564589"/>
                <a:gd name="connsiteY1" fmla="*/ 522284 h 562048"/>
                <a:gd name="connsiteX2" fmla="*/ 103576 w 564589"/>
                <a:gd name="connsiteY2" fmla="*/ 493182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32001 w 564589"/>
                <a:gd name="connsiteY0" fmla="*/ 504629 h 562048"/>
                <a:gd name="connsiteX1" fmla="*/ 153185 w 564589"/>
                <a:gd name="connsiteY1" fmla="*/ 506045 h 562048"/>
                <a:gd name="connsiteX2" fmla="*/ 132001 w 564589"/>
                <a:gd name="connsiteY2" fmla="*/ 504629 h 562048"/>
                <a:gd name="connsiteX0" fmla="*/ 103576 w 564589"/>
                <a:gd name="connsiteY0" fmla="*/ 493182 h 562048"/>
                <a:gd name="connsiteX1" fmla="*/ 152798 w 564589"/>
                <a:gd name="connsiteY1" fmla="*/ 522284 h 562048"/>
                <a:gd name="connsiteX2" fmla="*/ 103576 w 564589"/>
                <a:gd name="connsiteY2" fmla="*/ 493182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32001 w 564589"/>
                <a:gd name="connsiteY0" fmla="*/ 504629 h 562048"/>
                <a:gd name="connsiteX1" fmla="*/ 132537 w 564589"/>
                <a:gd name="connsiteY1" fmla="*/ 517908 h 562048"/>
                <a:gd name="connsiteX2" fmla="*/ 132001 w 564589"/>
                <a:gd name="connsiteY2" fmla="*/ 504629 h 562048"/>
                <a:gd name="connsiteX0" fmla="*/ 103576 w 564589"/>
                <a:gd name="connsiteY0" fmla="*/ 493182 h 562048"/>
                <a:gd name="connsiteX1" fmla="*/ 152798 w 564589"/>
                <a:gd name="connsiteY1" fmla="*/ 522284 h 562048"/>
                <a:gd name="connsiteX2" fmla="*/ 103576 w 564589"/>
                <a:gd name="connsiteY2" fmla="*/ 493182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32001 w 564589"/>
                <a:gd name="connsiteY0" fmla="*/ 504629 h 562048"/>
                <a:gd name="connsiteX1" fmla="*/ 132537 w 564589"/>
                <a:gd name="connsiteY1" fmla="*/ 517908 h 562048"/>
                <a:gd name="connsiteX2" fmla="*/ 132001 w 564589"/>
                <a:gd name="connsiteY2" fmla="*/ 504629 h 562048"/>
                <a:gd name="connsiteX0" fmla="*/ 103576 w 564589"/>
                <a:gd name="connsiteY0" fmla="*/ 493182 h 562048"/>
                <a:gd name="connsiteX1" fmla="*/ 161365 w 564589"/>
                <a:gd name="connsiteY1" fmla="*/ 522853 h 562048"/>
                <a:gd name="connsiteX2" fmla="*/ 103576 w 564589"/>
                <a:gd name="connsiteY2" fmla="*/ 493182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26994 w 564589"/>
                <a:gd name="connsiteY0" fmla="*/ 510253 h 562048"/>
                <a:gd name="connsiteX1" fmla="*/ 132537 w 564589"/>
                <a:gd name="connsiteY1" fmla="*/ 517908 h 562048"/>
                <a:gd name="connsiteX2" fmla="*/ 126994 w 564589"/>
                <a:gd name="connsiteY2" fmla="*/ 510253 h 562048"/>
                <a:gd name="connsiteX0" fmla="*/ 103576 w 564589"/>
                <a:gd name="connsiteY0" fmla="*/ 493182 h 562048"/>
                <a:gd name="connsiteX1" fmla="*/ 161365 w 564589"/>
                <a:gd name="connsiteY1" fmla="*/ 522853 h 562048"/>
                <a:gd name="connsiteX2" fmla="*/ 103576 w 564589"/>
                <a:gd name="connsiteY2" fmla="*/ 493182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26994 w 564589"/>
                <a:gd name="connsiteY0" fmla="*/ 510253 h 562048"/>
                <a:gd name="connsiteX1" fmla="*/ 132537 w 564589"/>
                <a:gd name="connsiteY1" fmla="*/ 517908 h 562048"/>
                <a:gd name="connsiteX2" fmla="*/ 126994 w 564589"/>
                <a:gd name="connsiteY2" fmla="*/ 510253 h 562048"/>
                <a:gd name="connsiteX0" fmla="*/ 84949 w 564589"/>
                <a:gd name="connsiteY0" fmla="*/ 484661 h 562048"/>
                <a:gd name="connsiteX1" fmla="*/ 161365 w 564589"/>
                <a:gd name="connsiteY1" fmla="*/ 522853 h 562048"/>
                <a:gd name="connsiteX2" fmla="*/ 84949 w 564589"/>
                <a:gd name="connsiteY2" fmla="*/ 484661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26994 w 564589"/>
                <a:gd name="connsiteY0" fmla="*/ 510253 h 562048"/>
                <a:gd name="connsiteX1" fmla="*/ 132537 w 564589"/>
                <a:gd name="connsiteY1" fmla="*/ 517908 h 562048"/>
                <a:gd name="connsiteX2" fmla="*/ 126994 w 564589"/>
                <a:gd name="connsiteY2" fmla="*/ 510253 h 562048"/>
                <a:gd name="connsiteX0" fmla="*/ 84949 w 564589"/>
                <a:gd name="connsiteY0" fmla="*/ 484661 h 562048"/>
                <a:gd name="connsiteX1" fmla="*/ 161365 w 564589"/>
                <a:gd name="connsiteY1" fmla="*/ 522853 h 562048"/>
                <a:gd name="connsiteX2" fmla="*/ 84949 w 564589"/>
                <a:gd name="connsiteY2" fmla="*/ 484661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26994 w 564589"/>
                <a:gd name="connsiteY0" fmla="*/ 510253 h 562048"/>
                <a:gd name="connsiteX1" fmla="*/ 132537 w 564589"/>
                <a:gd name="connsiteY1" fmla="*/ 517908 h 562048"/>
                <a:gd name="connsiteX2" fmla="*/ 126994 w 564589"/>
                <a:gd name="connsiteY2" fmla="*/ 510253 h 562048"/>
                <a:gd name="connsiteX0" fmla="*/ 84949 w 564589"/>
                <a:gd name="connsiteY0" fmla="*/ 484661 h 562048"/>
                <a:gd name="connsiteX1" fmla="*/ 161365 w 564589"/>
                <a:gd name="connsiteY1" fmla="*/ 522853 h 562048"/>
                <a:gd name="connsiteX2" fmla="*/ 84949 w 564589"/>
                <a:gd name="connsiteY2" fmla="*/ 484661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26994 w 564589"/>
                <a:gd name="connsiteY0" fmla="*/ 510253 h 562048"/>
                <a:gd name="connsiteX1" fmla="*/ 132537 w 564589"/>
                <a:gd name="connsiteY1" fmla="*/ 517908 h 562048"/>
                <a:gd name="connsiteX2" fmla="*/ 126994 w 564589"/>
                <a:gd name="connsiteY2" fmla="*/ 510253 h 562048"/>
                <a:gd name="connsiteX0" fmla="*/ 84949 w 564589"/>
                <a:gd name="connsiteY0" fmla="*/ 484661 h 562048"/>
                <a:gd name="connsiteX1" fmla="*/ 161365 w 564589"/>
                <a:gd name="connsiteY1" fmla="*/ 522853 h 562048"/>
                <a:gd name="connsiteX2" fmla="*/ 84949 w 564589"/>
                <a:gd name="connsiteY2" fmla="*/ 484661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26994 w 564589"/>
                <a:gd name="connsiteY0" fmla="*/ 510253 h 562048"/>
                <a:gd name="connsiteX1" fmla="*/ 132537 w 564589"/>
                <a:gd name="connsiteY1" fmla="*/ 517908 h 562048"/>
                <a:gd name="connsiteX2" fmla="*/ 126994 w 564589"/>
                <a:gd name="connsiteY2" fmla="*/ 510253 h 562048"/>
                <a:gd name="connsiteX0" fmla="*/ 98261 w 564589"/>
                <a:gd name="connsiteY0" fmla="*/ 493490 h 562048"/>
                <a:gd name="connsiteX1" fmla="*/ 161365 w 564589"/>
                <a:gd name="connsiteY1" fmla="*/ 522853 h 562048"/>
                <a:gd name="connsiteX2" fmla="*/ 98261 w 564589"/>
                <a:gd name="connsiteY2" fmla="*/ 493490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118735 w 564589"/>
                <a:gd name="connsiteY0" fmla="*/ 514998 h 562048"/>
                <a:gd name="connsiteX1" fmla="*/ 132537 w 564589"/>
                <a:gd name="connsiteY1" fmla="*/ 517908 h 562048"/>
                <a:gd name="connsiteX2" fmla="*/ 118735 w 564589"/>
                <a:gd name="connsiteY2" fmla="*/ 514998 h 562048"/>
                <a:gd name="connsiteX0" fmla="*/ 98261 w 564589"/>
                <a:gd name="connsiteY0" fmla="*/ 493490 h 562048"/>
                <a:gd name="connsiteX1" fmla="*/ 161365 w 564589"/>
                <a:gd name="connsiteY1" fmla="*/ 522853 h 562048"/>
                <a:gd name="connsiteX2" fmla="*/ 98261 w 564589"/>
                <a:gd name="connsiteY2" fmla="*/ 493490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92375 w 564589"/>
                <a:gd name="connsiteY0" fmla="*/ 483456 h 562048"/>
                <a:gd name="connsiteX1" fmla="*/ 132537 w 564589"/>
                <a:gd name="connsiteY1" fmla="*/ 517908 h 562048"/>
                <a:gd name="connsiteX2" fmla="*/ 92375 w 564589"/>
                <a:gd name="connsiteY2" fmla="*/ 483456 h 562048"/>
                <a:gd name="connsiteX0" fmla="*/ 98261 w 564589"/>
                <a:gd name="connsiteY0" fmla="*/ 493490 h 562048"/>
                <a:gd name="connsiteX1" fmla="*/ 161365 w 564589"/>
                <a:gd name="connsiteY1" fmla="*/ 522853 h 562048"/>
                <a:gd name="connsiteX2" fmla="*/ 98261 w 564589"/>
                <a:gd name="connsiteY2" fmla="*/ 493490 h 562048"/>
                <a:gd name="connsiteX0" fmla="*/ 182948 w 564589"/>
                <a:gd name="connsiteY0" fmla="*/ 518336 h 562048"/>
                <a:gd name="connsiteX1" fmla="*/ 185556 w 564589"/>
                <a:gd name="connsiteY1" fmla="*/ 514528 h 562048"/>
                <a:gd name="connsiteX2" fmla="*/ 182948 w 564589"/>
                <a:gd name="connsiteY2" fmla="*/ 518336 h 562048"/>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 name="connsiteX0" fmla="*/ 3936 w 43256"/>
                <a:gd name="connsiteY0" fmla="*/ 14229 h 43360"/>
                <a:gd name="connsiteX1" fmla="*/ 5659 w 43256"/>
                <a:gd name="connsiteY1" fmla="*/ 6766 h 43360"/>
                <a:gd name="connsiteX2" fmla="*/ 14041 w 43256"/>
                <a:gd name="connsiteY2" fmla="*/ 5061 h 43360"/>
                <a:gd name="connsiteX3" fmla="*/ 22492 w 43256"/>
                <a:gd name="connsiteY3" fmla="*/ 3291 h 43360"/>
                <a:gd name="connsiteX4" fmla="*/ 25785 w 43256"/>
                <a:gd name="connsiteY4" fmla="*/ 59 h 43360"/>
                <a:gd name="connsiteX5" fmla="*/ 29869 w 43256"/>
                <a:gd name="connsiteY5" fmla="*/ 2340 h 43360"/>
                <a:gd name="connsiteX6" fmla="*/ 35499 w 43256"/>
                <a:gd name="connsiteY6" fmla="*/ 549 h 43360"/>
                <a:gd name="connsiteX7" fmla="*/ 38354 w 43256"/>
                <a:gd name="connsiteY7" fmla="*/ 5435 h 43360"/>
                <a:gd name="connsiteX8" fmla="*/ 42018 w 43256"/>
                <a:gd name="connsiteY8" fmla="*/ 10177 h 43360"/>
                <a:gd name="connsiteX9" fmla="*/ 41854 w 43256"/>
                <a:gd name="connsiteY9" fmla="*/ 15319 h 43360"/>
                <a:gd name="connsiteX10" fmla="*/ 43052 w 43256"/>
                <a:gd name="connsiteY10" fmla="*/ 23181 h 43360"/>
                <a:gd name="connsiteX11" fmla="*/ 37440 w 43256"/>
                <a:gd name="connsiteY11" fmla="*/ 30063 h 43360"/>
                <a:gd name="connsiteX12" fmla="*/ 35431 w 43256"/>
                <a:gd name="connsiteY12" fmla="*/ 35960 h 43360"/>
                <a:gd name="connsiteX13" fmla="*/ 28591 w 43256"/>
                <a:gd name="connsiteY13" fmla="*/ 36674 h 43360"/>
                <a:gd name="connsiteX14" fmla="*/ 23703 w 43256"/>
                <a:gd name="connsiteY14" fmla="*/ 42965 h 43360"/>
                <a:gd name="connsiteX15" fmla="*/ 16516 w 43256"/>
                <a:gd name="connsiteY15" fmla="*/ 39125 h 43360"/>
                <a:gd name="connsiteX16" fmla="*/ 5840 w 43256"/>
                <a:gd name="connsiteY16" fmla="*/ 35331 h 43360"/>
                <a:gd name="connsiteX17" fmla="*/ 1146 w 43256"/>
                <a:gd name="connsiteY17" fmla="*/ 31109 h 43360"/>
                <a:gd name="connsiteX18" fmla="*/ 2149 w 43256"/>
                <a:gd name="connsiteY18" fmla="*/ 25410 h 43360"/>
                <a:gd name="connsiteX19" fmla="*/ 31 w 43256"/>
                <a:gd name="connsiteY19" fmla="*/ 19563 h 43360"/>
                <a:gd name="connsiteX20" fmla="*/ 3899 w 43256"/>
                <a:gd name="connsiteY20" fmla="*/ 14366 h 43360"/>
                <a:gd name="connsiteX21" fmla="*/ 3936 w 43256"/>
                <a:gd name="connsiteY21" fmla="*/ 14229 h 43360"/>
                <a:gd name="connsiteX0" fmla="*/ 92375 w 564589"/>
                <a:gd name="connsiteY0" fmla="*/ 483456 h 563885"/>
                <a:gd name="connsiteX1" fmla="*/ 132537 w 564589"/>
                <a:gd name="connsiteY1" fmla="*/ 517908 h 563885"/>
                <a:gd name="connsiteX2" fmla="*/ 92375 w 564589"/>
                <a:gd name="connsiteY2" fmla="*/ 483456 h 563885"/>
                <a:gd name="connsiteX0" fmla="*/ 98261 w 564589"/>
                <a:gd name="connsiteY0" fmla="*/ 493490 h 563885"/>
                <a:gd name="connsiteX1" fmla="*/ 171208 w 564589"/>
                <a:gd name="connsiteY1" fmla="*/ 563885 h 563885"/>
                <a:gd name="connsiteX2" fmla="*/ 98261 w 564589"/>
                <a:gd name="connsiteY2" fmla="*/ 493490 h 563885"/>
                <a:gd name="connsiteX0" fmla="*/ 182948 w 564589"/>
                <a:gd name="connsiteY0" fmla="*/ 518336 h 563885"/>
                <a:gd name="connsiteX1" fmla="*/ 185556 w 564589"/>
                <a:gd name="connsiteY1" fmla="*/ 514528 h 563885"/>
                <a:gd name="connsiteX2" fmla="*/ 182948 w 564589"/>
                <a:gd name="connsiteY2" fmla="*/ 518336 h 563885"/>
                <a:gd name="connsiteX0" fmla="*/ 4729 w 43256"/>
                <a:gd name="connsiteY0" fmla="*/ 26036 h 43360"/>
                <a:gd name="connsiteX1" fmla="*/ 2196 w 43256"/>
                <a:gd name="connsiteY1" fmla="*/ 25239 h 43360"/>
                <a:gd name="connsiteX2" fmla="*/ 6964 w 43256"/>
                <a:gd name="connsiteY2" fmla="*/ 34758 h 43360"/>
                <a:gd name="connsiteX3" fmla="*/ 5856 w 43256"/>
                <a:gd name="connsiteY3" fmla="*/ 35139 h 43360"/>
                <a:gd name="connsiteX4" fmla="*/ 16514 w 43256"/>
                <a:gd name="connsiteY4" fmla="*/ 38949 h 43360"/>
                <a:gd name="connsiteX5" fmla="*/ 15917 w 43256"/>
                <a:gd name="connsiteY5" fmla="*/ 38435 h 43360"/>
                <a:gd name="connsiteX6" fmla="*/ 28863 w 43256"/>
                <a:gd name="connsiteY6" fmla="*/ 34610 h 43360"/>
                <a:gd name="connsiteX7" fmla="*/ 28596 w 43256"/>
                <a:gd name="connsiteY7" fmla="*/ 36519 h 43360"/>
                <a:gd name="connsiteX8" fmla="*/ 34165 w 43256"/>
                <a:gd name="connsiteY8" fmla="*/ 22813 h 43360"/>
                <a:gd name="connsiteX9" fmla="*/ 37416 w 43256"/>
                <a:gd name="connsiteY9" fmla="*/ 29949 h 43360"/>
                <a:gd name="connsiteX10" fmla="*/ 41834 w 43256"/>
                <a:gd name="connsiteY10" fmla="*/ 15213 h 43360"/>
                <a:gd name="connsiteX11" fmla="*/ 40386 w 43256"/>
                <a:gd name="connsiteY11" fmla="*/ 17889 h 43360"/>
                <a:gd name="connsiteX12" fmla="*/ 38360 w 43256"/>
                <a:gd name="connsiteY12" fmla="*/ 5285 h 43360"/>
                <a:gd name="connsiteX13" fmla="*/ 38436 w 43256"/>
                <a:gd name="connsiteY13" fmla="*/ 6549 h 43360"/>
                <a:gd name="connsiteX14" fmla="*/ 29114 w 43256"/>
                <a:gd name="connsiteY14" fmla="*/ 3811 h 43360"/>
                <a:gd name="connsiteX15" fmla="*/ 29856 w 43256"/>
                <a:gd name="connsiteY15" fmla="*/ 2199 h 43360"/>
                <a:gd name="connsiteX16" fmla="*/ 22177 w 43256"/>
                <a:gd name="connsiteY16" fmla="*/ 4579 h 43360"/>
                <a:gd name="connsiteX17" fmla="*/ 22536 w 43256"/>
                <a:gd name="connsiteY17" fmla="*/ 3189 h 43360"/>
                <a:gd name="connsiteX18" fmla="*/ 14036 w 43256"/>
                <a:gd name="connsiteY18" fmla="*/ 5051 h 43360"/>
                <a:gd name="connsiteX19" fmla="*/ 15336 w 43256"/>
                <a:gd name="connsiteY19" fmla="*/ 6399 h 43360"/>
                <a:gd name="connsiteX20" fmla="*/ 4163 w 43256"/>
                <a:gd name="connsiteY20" fmla="*/ 15648 h 43360"/>
                <a:gd name="connsiteX21" fmla="*/ 3936 w 43256"/>
                <a:gd name="connsiteY21" fmla="*/ 14229 h 43360"/>
                <a:gd name="connsiteX0" fmla="*/ 3936 w 43256"/>
                <a:gd name="connsiteY0" fmla="*/ 14229 h 43219"/>
                <a:gd name="connsiteX1" fmla="*/ 5659 w 43256"/>
                <a:gd name="connsiteY1" fmla="*/ 6766 h 43219"/>
                <a:gd name="connsiteX2" fmla="*/ 14041 w 43256"/>
                <a:gd name="connsiteY2" fmla="*/ 5061 h 43219"/>
                <a:gd name="connsiteX3" fmla="*/ 22492 w 43256"/>
                <a:gd name="connsiteY3" fmla="*/ 3291 h 43219"/>
                <a:gd name="connsiteX4" fmla="*/ 25785 w 43256"/>
                <a:gd name="connsiteY4" fmla="*/ 59 h 43219"/>
                <a:gd name="connsiteX5" fmla="*/ 29869 w 43256"/>
                <a:gd name="connsiteY5" fmla="*/ 2340 h 43219"/>
                <a:gd name="connsiteX6" fmla="*/ 35499 w 43256"/>
                <a:gd name="connsiteY6" fmla="*/ 549 h 43219"/>
                <a:gd name="connsiteX7" fmla="*/ 38354 w 43256"/>
                <a:gd name="connsiteY7" fmla="*/ 5435 h 43219"/>
                <a:gd name="connsiteX8" fmla="*/ 42018 w 43256"/>
                <a:gd name="connsiteY8" fmla="*/ 10177 h 43219"/>
                <a:gd name="connsiteX9" fmla="*/ 41854 w 43256"/>
                <a:gd name="connsiteY9" fmla="*/ 15319 h 43219"/>
                <a:gd name="connsiteX10" fmla="*/ 43052 w 43256"/>
                <a:gd name="connsiteY10" fmla="*/ 23181 h 43219"/>
                <a:gd name="connsiteX11" fmla="*/ 37440 w 43256"/>
                <a:gd name="connsiteY11" fmla="*/ 30063 h 43219"/>
                <a:gd name="connsiteX12" fmla="*/ 35431 w 43256"/>
                <a:gd name="connsiteY12" fmla="*/ 35960 h 43219"/>
                <a:gd name="connsiteX13" fmla="*/ 28591 w 43256"/>
                <a:gd name="connsiteY13" fmla="*/ 36674 h 43219"/>
                <a:gd name="connsiteX14" fmla="*/ 23703 w 43256"/>
                <a:gd name="connsiteY14" fmla="*/ 42965 h 43219"/>
                <a:gd name="connsiteX15" fmla="*/ 16516 w 43256"/>
                <a:gd name="connsiteY15" fmla="*/ 39125 h 43219"/>
                <a:gd name="connsiteX16" fmla="*/ 5840 w 43256"/>
                <a:gd name="connsiteY16" fmla="*/ 35331 h 43219"/>
                <a:gd name="connsiteX17" fmla="*/ 1146 w 43256"/>
                <a:gd name="connsiteY17" fmla="*/ 31109 h 43219"/>
                <a:gd name="connsiteX18" fmla="*/ 2149 w 43256"/>
                <a:gd name="connsiteY18" fmla="*/ 25410 h 43219"/>
                <a:gd name="connsiteX19" fmla="*/ 31 w 43256"/>
                <a:gd name="connsiteY19" fmla="*/ 19563 h 43219"/>
                <a:gd name="connsiteX20" fmla="*/ 3899 w 43256"/>
                <a:gd name="connsiteY20" fmla="*/ 14366 h 43219"/>
                <a:gd name="connsiteX21" fmla="*/ 3936 w 43256"/>
                <a:gd name="connsiteY21" fmla="*/ 14229 h 43219"/>
                <a:gd name="connsiteX0" fmla="*/ 92375 w 564589"/>
                <a:gd name="connsiteY0" fmla="*/ 483456 h 562051"/>
                <a:gd name="connsiteX1" fmla="*/ 132537 w 564589"/>
                <a:gd name="connsiteY1" fmla="*/ 517908 h 562051"/>
                <a:gd name="connsiteX2" fmla="*/ 92375 w 564589"/>
                <a:gd name="connsiteY2" fmla="*/ 483456 h 562051"/>
                <a:gd name="connsiteX0" fmla="*/ 98261 w 564589"/>
                <a:gd name="connsiteY0" fmla="*/ 493490 h 562051"/>
                <a:gd name="connsiteX1" fmla="*/ 120289 w 564589"/>
                <a:gd name="connsiteY1" fmla="*/ 513498 h 562051"/>
                <a:gd name="connsiteX2" fmla="*/ 98261 w 564589"/>
                <a:gd name="connsiteY2" fmla="*/ 493490 h 562051"/>
                <a:gd name="connsiteX0" fmla="*/ 182948 w 564589"/>
                <a:gd name="connsiteY0" fmla="*/ 518336 h 562051"/>
                <a:gd name="connsiteX1" fmla="*/ 185556 w 564589"/>
                <a:gd name="connsiteY1" fmla="*/ 514528 h 562051"/>
                <a:gd name="connsiteX2" fmla="*/ 182948 w 564589"/>
                <a:gd name="connsiteY2" fmla="*/ 518336 h 562051"/>
                <a:gd name="connsiteX0" fmla="*/ 4729 w 43256"/>
                <a:gd name="connsiteY0" fmla="*/ 26036 h 43219"/>
                <a:gd name="connsiteX1" fmla="*/ 2196 w 43256"/>
                <a:gd name="connsiteY1" fmla="*/ 25239 h 43219"/>
                <a:gd name="connsiteX2" fmla="*/ 6964 w 43256"/>
                <a:gd name="connsiteY2" fmla="*/ 34758 h 43219"/>
                <a:gd name="connsiteX3" fmla="*/ 5856 w 43256"/>
                <a:gd name="connsiteY3" fmla="*/ 35139 h 43219"/>
                <a:gd name="connsiteX4" fmla="*/ 16514 w 43256"/>
                <a:gd name="connsiteY4" fmla="*/ 38949 h 43219"/>
                <a:gd name="connsiteX5" fmla="*/ 15917 w 43256"/>
                <a:gd name="connsiteY5" fmla="*/ 38435 h 43219"/>
                <a:gd name="connsiteX6" fmla="*/ 28863 w 43256"/>
                <a:gd name="connsiteY6" fmla="*/ 34610 h 43219"/>
                <a:gd name="connsiteX7" fmla="*/ 28596 w 43256"/>
                <a:gd name="connsiteY7" fmla="*/ 36519 h 43219"/>
                <a:gd name="connsiteX8" fmla="*/ 34165 w 43256"/>
                <a:gd name="connsiteY8" fmla="*/ 22813 h 43219"/>
                <a:gd name="connsiteX9" fmla="*/ 37416 w 43256"/>
                <a:gd name="connsiteY9" fmla="*/ 29949 h 43219"/>
                <a:gd name="connsiteX10" fmla="*/ 41834 w 43256"/>
                <a:gd name="connsiteY10" fmla="*/ 15213 h 43219"/>
                <a:gd name="connsiteX11" fmla="*/ 40386 w 43256"/>
                <a:gd name="connsiteY11" fmla="*/ 17889 h 43219"/>
                <a:gd name="connsiteX12" fmla="*/ 38360 w 43256"/>
                <a:gd name="connsiteY12" fmla="*/ 5285 h 43219"/>
                <a:gd name="connsiteX13" fmla="*/ 38436 w 43256"/>
                <a:gd name="connsiteY13" fmla="*/ 6549 h 43219"/>
                <a:gd name="connsiteX14" fmla="*/ 29114 w 43256"/>
                <a:gd name="connsiteY14" fmla="*/ 3811 h 43219"/>
                <a:gd name="connsiteX15" fmla="*/ 29856 w 43256"/>
                <a:gd name="connsiteY15" fmla="*/ 2199 h 43219"/>
                <a:gd name="connsiteX16" fmla="*/ 22177 w 43256"/>
                <a:gd name="connsiteY16" fmla="*/ 4579 h 43219"/>
                <a:gd name="connsiteX17" fmla="*/ 22536 w 43256"/>
                <a:gd name="connsiteY17" fmla="*/ 3189 h 43219"/>
                <a:gd name="connsiteX18" fmla="*/ 14036 w 43256"/>
                <a:gd name="connsiteY18" fmla="*/ 5051 h 43219"/>
                <a:gd name="connsiteX19" fmla="*/ 15336 w 43256"/>
                <a:gd name="connsiteY19" fmla="*/ 6399 h 43219"/>
                <a:gd name="connsiteX20" fmla="*/ 4163 w 43256"/>
                <a:gd name="connsiteY20" fmla="*/ 15648 h 43219"/>
                <a:gd name="connsiteX21" fmla="*/ 3936 w 43256"/>
                <a:gd name="connsiteY21" fmla="*/ 14229 h 43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3256" h="43219">
                  <a:moveTo>
                    <a:pt x="3936" y="14229"/>
                  </a:moveTo>
                  <a:cubicBezTo>
                    <a:pt x="3665" y="11516"/>
                    <a:pt x="4297" y="8780"/>
                    <a:pt x="5659" y="6766"/>
                  </a:cubicBezTo>
                  <a:cubicBezTo>
                    <a:pt x="7811" y="3585"/>
                    <a:pt x="11300" y="2876"/>
                    <a:pt x="14041" y="5061"/>
                  </a:cubicBezTo>
                  <a:cubicBezTo>
                    <a:pt x="15714" y="768"/>
                    <a:pt x="19950" y="-119"/>
                    <a:pt x="22492" y="3291"/>
                  </a:cubicBezTo>
                  <a:cubicBezTo>
                    <a:pt x="23133" y="1542"/>
                    <a:pt x="24364" y="333"/>
                    <a:pt x="25785" y="59"/>
                  </a:cubicBezTo>
                  <a:cubicBezTo>
                    <a:pt x="27349" y="-243"/>
                    <a:pt x="28911" y="629"/>
                    <a:pt x="29869" y="2340"/>
                  </a:cubicBezTo>
                  <a:cubicBezTo>
                    <a:pt x="31251" y="126"/>
                    <a:pt x="33537" y="-601"/>
                    <a:pt x="35499" y="549"/>
                  </a:cubicBezTo>
                  <a:cubicBezTo>
                    <a:pt x="36994" y="1425"/>
                    <a:pt x="38066" y="3259"/>
                    <a:pt x="38354" y="5435"/>
                  </a:cubicBezTo>
                  <a:cubicBezTo>
                    <a:pt x="40082" y="6077"/>
                    <a:pt x="41458" y="7857"/>
                    <a:pt x="42018" y="10177"/>
                  </a:cubicBezTo>
                  <a:cubicBezTo>
                    <a:pt x="42425" y="11861"/>
                    <a:pt x="42367" y="13690"/>
                    <a:pt x="41854" y="15319"/>
                  </a:cubicBezTo>
                  <a:cubicBezTo>
                    <a:pt x="43115" y="17553"/>
                    <a:pt x="43556" y="20449"/>
                    <a:pt x="43052" y="23181"/>
                  </a:cubicBezTo>
                  <a:cubicBezTo>
                    <a:pt x="42382" y="26813"/>
                    <a:pt x="40164" y="29533"/>
                    <a:pt x="37440" y="30063"/>
                  </a:cubicBezTo>
                  <a:cubicBezTo>
                    <a:pt x="37427" y="32330"/>
                    <a:pt x="36694" y="34480"/>
                    <a:pt x="35431" y="35960"/>
                  </a:cubicBezTo>
                  <a:cubicBezTo>
                    <a:pt x="33512" y="38209"/>
                    <a:pt x="30740" y="38498"/>
                    <a:pt x="28591" y="36674"/>
                  </a:cubicBezTo>
                  <a:cubicBezTo>
                    <a:pt x="27896" y="39807"/>
                    <a:pt x="26035" y="42202"/>
                    <a:pt x="23703" y="42965"/>
                  </a:cubicBezTo>
                  <a:cubicBezTo>
                    <a:pt x="20955" y="43864"/>
                    <a:pt x="18087" y="42332"/>
                    <a:pt x="16516" y="39125"/>
                  </a:cubicBezTo>
                  <a:cubicBezTo>
                    <a:pt x="12808" y="42169"/>
                    <a:pt x="7992" y="40458"/>
                    <a:pt x="5840" y="35331"/>
                  </a:cubicBezTo>
                  <a:cubicBezTo>
                    <a:pt x="3726" y="35668"/>
                    <a:pt x="1741" y="33883"/>
                    <a:pt x="1146" y="31109"/>
                  </a:cubicBezTo>
                  <a:cubicBezTo>
                    <a:pt x="715" y="29102"/>
                    <a:pt x="1096" y="26936"/>
                    <a:pt x="2149" y="25410"/>
                  </a:cubicBezTo>
                  <a:cubicBezTo>
                    <a:pt x="655" y="24213"/>
                    <a:pt x="-177" y="21916"/>
                    <a:pt x="31" y="19563"/>
                  </a:cubicBezTo>
                  <a:cubicBezTo>
                    <a:pt x="275" y="16808"/>
                    <a:pt x="1881" y="14650"/>
                    <a:pt x="3899" y="14366"/>
                  </a:cubicBezTo>
                  <a:cubicBezTo>
                    <a:pt x="3911" y="14320"/>
                    <a:pt x="3924" y="14275"/>
                    <a:pt x="3936" y="14229"/>
                  </a:cubicBezTo>
                  <a:close/>
                </a:path>
                <a:path w="564589" h="562051">
                  <a:moveTo>
                    <a:pt x="92375" y="483456"/>
                  </a:moveTo>
                  <a:cubicBezTo>
                    <a:pt x="92554" y="487882"/>
                    <a:pt x="132537" y="517908"/>
                    <a:pt x="132537" y="517908"/>
                  </a:cubicBezTo>
                  <a:cubicBezTo>
                    <a:pt x="132537" y="517908"/>
                    <a:pt x="92375" y="492075"/>
                    <a:pt x="92375" y="483456"/>
                  </a:cubicBezTo>
                  <a:close/>
                </a:path>
                <a:path w="564589" h="562051">
                  <a:moveTo>
                    <a:pt x="98261" y="493490"/>
                  </a:moveTo>
                  <a:cubicBezTo>
                    <a:pt x="117846" y="515095"/>
                    <a:pt x="120289" y="513498"/>
                    <a:pt x="120289" y="513498"/>
                  </a:cubicBezTo>
                  <a:cubicBezTo>
                    <a:pt x="120289" y="513498"/>
                    <a:pt x="78676" y="471885"/>
                    <a:pt x="98261" y="493490"/>
                  </a:cubicBezTo>
                  <a:close/>
                </a:path>
                <a:path w="564589" h="562051">
                  <a:moveTo>
                    <a:pt x="182948" y="518336"/>
                  </a:moveTo>
                  <a:lnTo>
                    <a:pt x="185556" y="514528"/>
                  </a:lnTo>
                  <a:cubicBezTo>
                    <a:pt x="211412" y="514528"/>
                    <a:pt x="182948" y="518336"/>
                    <a:pt x="182948" y="518336"/>
                  </a:cubicBezTo>
                  <a:close/>
                </a:path>
                <a:path w="43256" h="43219" fill="none" extrusionOk="0">
                  <a:moveTo>
                    <a:pt x="4729" y="26036"/>
                  </a:moveTo>
                  <a:cubicBezTo>
                    <a:pt x="3845" y="26130"/>
                    <a:pt x="2961" y="25852"/>
                    <a:pt x="2196" y="25239"/>
                  </a:cubicBezTo>
                  <a:moveTo>
                    <a:pt x="6964" y="34758"/>
                  </a:moveTo>
                  <a:cubicBezTo>
                    <a:pt x="6609" y="34951"/>
                    <a:pt x="6236" y="35079"/>
                    <a:pt x="5856" y="35139"/>
                  </a:cubicBezTo>
                  <a:moveTo>
                    <a:pt x="16514" y="38949"/>
                  </a:moveTo>
                  <a:cubicBezTo>
                    <a:pt x="16247" y="38403"/>
                    <a:pt x="16094" y="39046"/>
                    <a:pt x="15917" y="38435"/>
                  </a:cubicBezTo>
                  <a:moveTo>
                    <a:pt x="28863" y="34610"/>
                  </a:moveTo>
                  <a:cubicBezTo>
                    <a:pt x="28824" y="35257"/>
                    <a:pt x="28734" y="35897"/>
                    <a:pt x="28596" y="36519"/>
                  </a:cubicBezTo>
                  <a:moveTo>
                    <a:pt x="34165" y="22813"/>
                  </a:moveTo>
                  <a:cubicBezTo>
                    <a:pt x="36169" y="24141"/>
                    <a:pt x="37434" y="26917"/>
                    <a:pt x="37416" y="29949"/>
                  </a:cubicBezTo>
                  <a:moveTo>
                    <a:pt x="41834" y="15213"/>
                  </a:moveTo>
                  <a:cubicBezTo>
                    <a:pt x="41509" y="16245"/>
                    <a:pt x="41014" y="17161"/>
                    <a:pt x="40386" y="17889"/>
                  </a:cubicBezTo>
                  <a:moveTo>
                    <a:pt x="38360" y="5285"/>
                  </a:moveTo>
                  <a:cubicBezTo>
                    <a:pt x="38415" y="5702"/>
                    <a:pt x="38441" y="6125"/>
                    <a:pt x="38436" y="6549"/>
                  </a:cubicBezTo>
                  <a:moveTo>
                    <a:pt x="29114" y="3811"/>
                  </a:moveTo>
                  <a:cubicBezTo>
                    <a:pt x="29303" y="3228"/>
                    <a:pt x="29552" y="2685"/>
                    <a:pt x="29856" y="2199"/>
                  </a:cubicBezTo>
                  <a:moveTo>
                    <a:pt x="22177" y="4579"/>
                  </a:moveTo>
                  <a:cubicBezTo>
                    <a:pt x="22254" y="4097"/>
                    <a:pt x="22375" y="3630"/>
                    <a:pt x="22536" y="3189"/>
                  </a:cubicBezTo>
                  <a:moveTo>
                    <a:pt x="14036" y="5051"/>
                  </a:moveTo>
                  <a:cubicBezTo>
                    <a:pt x="14508" y="5427"/>
                    <a:pt x="14944" y="5880"/>
                    <a:pt x="15336" y="6399"/>
                  </a:cubicBezTo>
                  <a:moveTo>
                    <a:pt x="4163" y="15648"/>
                  </a:moveTo>
                  <a:cubicBezTo>
                    <a:pt x="4060" y="15184"/>
                    <a:pt x="3984" y="14710"/>
                    <a:pt x="3936" y="14229"/>
                  </a:cubicBezTo>
                </a:path>
              </a:pathLst>
            </a:custGeom>
            <a:no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tabLst/>
              </a:pPr>
              <a:endParaRPr kumimoji="0" lang="en-US" sz="1800" b="1" i="0" u="none" strike="noStrike" cap="none" normalizeH="0" baseline="0" dirty="0">
                <a:ln>
                  <a:noFill/>
                </a:ln>
                <a:solidFill>
                  <a:schemeClr val="tx1"/>
                </a:solidFill>
                <a:effectLst/>
                <a:latin typeface="Arial" charset="0"/>
                <a:ea typeface="SimSun" pitchFamily="2" charset="-122"/>
              </a:endParaRPr>
            </a:p>
          </p:txBody>
        </p:sp>
        <p:sp>
          <p:nvSpPr>
            <p:cNvPr id="10" name="TextBox 9">
              <a:extLst>
                <a:ext uri="{FF2B5EF4-FFF2-40B4-BE49-F238E27FC236}">
                  <a16:creationId xmlns:a16="http://schemas.microsoft.com/office/drawing/2014/main" id="{44667A59-3D49-4826-9436-0B7D1A0E0858}"/>
                </a:ext>
              </a:extLst>
            </p:cNvPr>
            <p:cNvSpPr txBox="1"/>
            <p:nvPr/>
          </p:nvSpPr>
          <p:spPr>
            <a:xfrm rot="793379">
              <a:off x="5009408" y="2311595"/>
              <a:ext cx="484428" cy="523220"/>
            </a:xfrm>
            <a:prstGeom prst="rect">
              <a:avLst/>
            </a:prstGeom>
            <a:noFill/>
          </p:spPr>
          <p:txBody>
            <a:bodyPr wrap="none" rtlCol="0">
              <a:spAutoFit/>
            </a:bodyPr>
            <a:lstStyle/>
            <a:p>
              <a:r>
                <a:rPr lang="en-US" sz="1400" dirty="0"/>
                <a:t>B D</a:t>
              </a:r>
            </a:p>
            <a:p>
              <a:r>
                <a:rPr lang="en-US" sz="1400" dirty="0"/>
                <a:t> C</a:t>
              </a:r>
            </a:p>
          </p:txBody>
        </p:sp>
        <p:sp>
          <p:nvSpPr>
            <p:cNvPr id="12" name="Rectangle 11">
              <a:extLst>
                <a:ext uri="{FF2B5EF4-FFF2-40B4-BE49-F238E27FC236}">
                  <a16:creationId xmlns:a16="http://schemas.microsoft.com/office/drawing/2014/main" id="{C57642C3-BB5B-4AFB-AA01-D7A71E636701}"/>
                </a:ext>
              </a:extLst>
            </p:cNvPr>
            <p:cNvSpPr/>
            <p:nvPr/>
          </p:nvSpPr>
          <p:spPr>
            <a:xfrm>
              <a:off x="4425510" y="2364158"/>
              <a:ext cx="521297" cy="338554"/>
            </a:xfrm>
            <a:prstGeom prst="rect">
              <a:avLst/>
            </a:prstGeom>
          </p:spPr>
          <p:txBody>
            <a:bodyPr wrap="none">
              <a:spAutoFit/>
            </a:bodyPr>
            <a:lstStyle/>
            <a:p>
              <a:r>
                <a:rPr lang="en-US" sz="1600" dirty="0"/>
                <a:t>A</a:t>
              </a:r>
              <a:r>
                <a:rPr lang="en-US" sz="1600" dirty="0">
                  <a:sym typeface="Wingdings" panose="05000000000000000000" pitchFamily="2" charset="2"/>
                </a:rPr>
                <a:t></a:t>
              </a:r>
              <a:endParaRPr lang="en-US" sz="1600" dirty="0"/>
            </a:p>
          </p:txBody>
        </p:sp>
      </p:grpSp>
      <p:pic>
        <p:nvPicPr>
          <p:cNvPr id="6" name="Picture 5">
            <a:extLst>
              <a:ext uri="{FF2B5EF4-FFF2-40B4-BE49-F238E27FC236}">
                <a16:creationId xmlns:a16="http://schemas.microsoft.com/office/drawing/2014/main" id="{A605BC48-269F-4259-9A83-5F4D08595024}"/>
              </a:ext>
            </a:extLst>
          </p:cNvPr>
          <p:cNvPicPr>
            <a:picLocks noChangeAspect="1"/>
          </p:cNvPicPr>
          <p:nvPr/>
        </p:nvPicPr>
        <p:blipFill>
          <a:blip r:embed="rId2"/>
          <a:stretch>
            <a:fillRect/>
          </a:stretch>
        </p:blipFill>
        <p:spPr>
          <a:xfrm>
            <a:off x="3754114" y="5519186"/>
            <a:ext cx="2365192" cy="1044724"/>
          </a:xfrm>
          <a:prstGeom prst="rect">
            <a:avLst/>
          </a:prstGeom>
        </p:spPr>
      </p:pic>
    </p:spTree>
    <p:extLst>
      <p:ext uri="{BB962C8B-B14F-4D97-AF65-F5344CB8AC3E}">
        <p14:creationId xmlns:p14="http://schemas.microsoft.com/office/powerpoint/2010/main" val="2472935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Questions?  </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177409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452" y="8713"/>
            <a:ext cx="12107885" cy="501650"/>
          </a:xfrm>
        </p:spPr>
        <p:txBody>
          <a:bodyPr/>
          <a:lstStyle/>
          <a:p>
            <a:r>
              <a:rPr lang="en-US" sz="2800" dirty="0"/>
              <a:t>Performance bottlenecks in modern CPUs (and some mitigations)</a:t>
            </a:r>
          </a:p>
        </p:txBody>
      </p:sp>
      <p:grpSp>
        <p:nvGrpSpPr>
          <p:cNvPr id="4" name="Group 3">
            <a:extLst>
              <a:ext uri="{FF2B5EF4-FFF2-40B4-BE49-F238E27FC236}">
                <a16:creationId xmlns:a16="http://schemas.microsoft.com/office/drawing/2014/main" id="{817A4DE2-0932-4361-9EAD-EFFCB427CCFF}"/>
              </a:ext>
            </a:extLst>
          </p:cNvPr>
          <p:cNvGrpSpPr/>
          <p:nvPr/>
        </p:nvGrpSpPr>
        <p:grpSpPr>
          <a:xfrm>
            <a:off x="75678" y="434936"/>
            <a:ext cx="12040644" cy="6474513"/>
            <a:chOff x="75678" y="434936"/>
            <a:chExt cx="12040644" cy="6474513"/>
          </a:xfrm>
        </p:grpSpPr>
        <p:pic>
          <p:nvPicPr>
            <p:cNvPr id="104" name="Picture 103"/>
            <p:cNvPicPr>
              <a:picLocks noChangeAspect="1"/>
            </p:cNvPicPr>
            <p:nvPr/>
          </p:nvPicPr>
          <p:blipFill>
            <a:blip r:embed="rId3"/>
            <a:stretch>
              <a:fillRect/>
            </a:stretch>
          </p:blipFill>
          <p:spPr>
            <a:xfrm>
              <a:off x="75678" y="434936"/>
              <a:ext cx="12040644" cy="6474513"/>
            </a:xfrm>
            <a:prstGeom prst="rect">
              <a:avLst/>
            </a:prstGeom>
          </p:spPr>
        </p:pic>
        <p:sp>
          <p:nvSpPr>
            <p:cNvPr id="3" name="Rectangle 2">
              <a:extLst>
                <a:ext uri="{FF2B5EF4-FFF2-40B4-BE49-F238E27FC236}">
                  <a16:creationId xmlns:a16="http://schemas.microsoft.com/office/drawing/2014/main" id="{B3504AA4-5A56-4968-9038-7801AA90A59C}"/>
                </a:ext>
              </a:extLst>
            </p:cNvPr>
            <p:cNvSpPr/>
            <p:nvPr/>
          </p:nvSpPr>
          <p:spPr bwMode="auto">
            <a:xfrm>
              <a:off x="4414058" y="6450806"/>
              <a:ext cx="133004" cy="91310"/>
            </a:xfrm>
            <a:prstGeom prst="rect">
              <a:avLst/>
            </a:prstGeom>
            <a:solidFill>
              <a:schemeClr val="bg1"/>
            </a:solidFill>
            <a:ln w="19050" cap="flat" cmpd="sng" algn="ctr">
              <a:noFill/>
              <a:prstDash val="solid"/>
              <a:round/>
              <a:headEnd type="arrow" w="med" len="med"/>
              <a:tailEnd type="arrow"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en-US" sz="1800" b="1" i="0" u="none" strike="noStrike" cap="none" normalizeH="0" baseline="0">
                <a:ln>
                  <a:noFill/>
                </a:ln>
                <a:solidFill>
                  <a:schemeClr val="tx1"/>
                </a:solidFill>
                <a:effectLst/>
                <a:latin typeface="Arial" charset="0"/>
                <a:ea typeface="SimSun" pitchFamily="2" charset="-122"/>
              </a:endParaRPr>
            </a:p>
          </p:txBody>
        </p:sp>
        <p:sp>
          <p:nvSpPr>
            <p:cNvPr id="5" name="Rectangle 4">
              <a:extLst>
                <a:ext uri="{FF2B5EF4-FFF2-40B4-BE49-F238E27FC236}">
                  <a16:creationId xmlns:a16="http://schemas.microsoft.com/office/drawing/2014/main" id="{9492BC22-1407-44FC-AB1E-0BE24183CFDD}"/>
                </a:ext>
              </a:extLst>
            </p:cNvPr>
            <p:cNvSpPr/>
            <p:nvPr/>
          </p:nvSpPr>
          <p:spPr bwMode="auto">
            <a:xfrm>
              <a:off x="4423284" y="6365504"/>
              <a:ext cx="133004" cy="91310"/>
            </a:xfrm>
            <a:prstGeom prst="rect">
              <a:avLst/>
            </a:prstGeom>
            <a:solidFill>
              <a:srgbClr val="D5FFE6"/>
            </a:solidFill>
            <a:ln w="19050" cap="flat" cmpd="sng" algn="ctr">
              <a:noFill/>
              <a:prstDash val="solid"/>
              <a:round/>
              <a:headEnd type="arrow" w="med" len="med"/>
              <a:tailEnd type="arrow"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en-US" sz="1800" b="1" i="0" u="none" strike="noStrike" cap="none" normalizeH="0" baseline="0">
                <a:ln>
                  <a:noFill/>
                </a:ln>
                <a:solidFill>
                  <a:schemeClr val="tx1"/>
                </a:solidFill>
                <a:effectLst/>
                <a:latin typeface="Arial" charset="0"/>
                <a:ea typeface="SimSun" pitchFamily="2" charset="-122"/>
              </a:endParaRPr>
            </a:p>
          </p:txBody>
        </p:sp>
      </p:grpSp>
      <p:sp>
        <p:nvSpPr>
          <p:cNvPr id="6" name="TextBox 5">
            <a:extLst>
              <a:ext uri="{FF2B5EF4-FFF2-40B4-BE49-F238E27FC236}">
                <a16:creationId xmlns:a16="http://schemas.microsoft.com/office/drawing/2014/main" id="{D0285734-CB82-4798-B56C-CD97B292A640}"/>
              </a:ext>
            </a:extLst>
          </p:cNvPr>
          <p:cNvSpPr txBox="1"/>
          <p:nvPr/>
        </p:nvSpPr>
        <p:spPr>
          <a:xfrm>
            <a:off x="3476252" y="2839515"/>
            <a:ext cx="5239495" cy="2215991"/>
          </a:xfrm>
          <a:prstGeom prst="rect">
            <a:avLst/>
          </a:prstGeom>
        </p:spPr>
        <p:style>
          <a:lnRef idx="3">
            <a:schemeClr val="lt1"/>
          </a:lnRef>
          <a:fillRef idx="1">
            <a:schemeClr val="dk1"/>
          </a:fillRef>
          <a:effectRef idx="1">
            <a:schemeClr val="dk1"/>
          </a:effectRef>
          <a:fontRef idx="minor">
            <a:schemeClr val="lt1"/>
          </a:fontRef>
        </p:style>
        <p:txBody>
          <a:bodyPr wrap="square" lIns="182880" tIns="91440" rIns="182880" bIns="91440" rtlCol="0">
            <a:spAutoFit/>
          </a:bodyPr>
          <a:lstStyle/>
          <a:p>
            <a:r>
              <a:rPr lang="en-US" sz="2400" b="1" dirty="0"/>
              <a:t>What else?</a:t>
            </a:r>
          </a:p>
          <a:p>
            <a:pPr marL="285750" indent="-285750">
              <a:buFont typeface="Arial" panose="020B0604020202020204" pitchFamily="34" charset="0"/>
              <a:buChar char="•"/>
            </a:pPr>
            <a:r>
              <a:rPr lang="en-US" dirty="0"/>
              <a:t>Additional domains (SoC, MC, networking, storage,…)</a:t>
            </a:r>
          </a:p>
          <a:p>
            <a:pPr marL="285750" indent="-285750">
              <a:buFont typeface="Arial" panose="020B0604020202020204" pitchFamily="34" charset="0"/>
              <a:buChar char="•"/>
            </a:pPr>
            <a:r>
              <a:rPr lang="en-US" dirty="0"/>
              <a:t>System level behavior</a:t>
            </a:r>
          </a:p>
          <a:p>
            <a:pPr marL="285750" indent="-285750">
              <a:buFont typeface="Arial" panose="020B0604020202020204" pitchFamily="34" charset="0"/>
              <a:buChar char="•"/>
            </a:pPr>
            <a:r>
              <a:rPr lang="en-US" dirty="0"/>
              <a:t>Dedicated workloads</a:t>
            </a:r>
          </a:p>
          <a:p>
            <a:pPr marL="285750" indent="-285750">
              <a:buFont typeface="Arial" panose="020B0604020202020204" pitchFamily="34" charset="0"/>
              <a:buChar char="•"/>
            </a:pPr>
            <a:r>
              <a:rPr lang="en-US" dirty="0"/>
              <a:t>Deeper granularity</a:t>
            </a:r>
          </a:p>
          <a:p>
            <a:pPr marL="285750" indent="-285750">
              <a:buFont typeface="Arial" panose="020B0604020202020204" pitchFamily="34" charset="0"/>
              <a:buChar char="•"/>
            </a:pPr>
            <a:r>
              <a:rPr lang="en-US" dirty="0"/>
              <a:t>Something entirely new?</a:t>
            </a:r>
          </a:p>
        </p:txBody>
      </p:sp>
    </p:spTree>
    <p:extLst>
      <p:ext uri="{BB962C8B-B14F-4D97-AF65-F5344CB8AC3E}">
        <p14:creationId xmlns:p14="http://schemas.microsoft.com/office/powerpoint/2010/main" val="3056976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1BF3F-2CB8-4649-B816-3D43AB51167B}"/>
              </a:ext>
            </a:extLst>
          </p:cNvPr>
          <p:cNvSpPr>
            <a:spLocks noGrp="1"/>
          </p:cNvSpPr>
          <p:nvPr>
            <p:ph type="title"/>
          </p:nvPr>
        </p:nvSpPr>
        <p:spPr/>
        <p:txBody>
          <a:bodyPr/>
          <a:lstStyle/>
          <a:p>
            <a:r>
              <a:rPr lang="en-US" dirty="0"/>
              <a:t>Short bio </a:t>
            </a:r>
            <a:r>
              <a:rPr lang="en-US" dirty="0">
                <a:sym typeface="Wingdings" panose="05000000000000000000" pitchFamily="2" charset="2"/>
              </a:rPr>
              <a:t></a:t>
            </a:r>
            <a:endParaRPr lang="en-US" dirty="0"/>
          </a:p>
        </p:txBody>
      </p:sp>
      <p:sp>
        <p:nvSpPr>
          <p:cNvPr id="7" name="Content Placeholder 2">
            <a:extLst>
              <a:ext uri="{FF2B5EF4-FFF2-40B4-BE49-F238E27FC236}">
                <a16:creationId xmlns:a16="http://schemas.microsoft.com/office/drawing/2014/main" id="{3C7F636C-F946-4C13-BA5A-1BDA40704FAF}"/>
              </a:ext>
            </a:extLst>
          </p:cNvPr>
          <p:cNvSpPr txBox="1">
            <a:spLocks/>
          </p:cNvSpPr>
          <p:nvPr/>
        </p:nvSpPr>
        <p:spPr bwMode="auto">
          <a:xfrm>
            <a:off x="76179" y="764705"/>
            <a:ext cx="9696471" cy="4445470"/>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lvl1pPr marL="287914" indent="-287914" algn="l" rtl="0" eaLnBrk="0" fontAlgn="base" hangingPunct="0">
              <a:spcBef>
                <a:spcPts val="1200"/>
              </a:spcBef>
              <a:spcAft>
                <a:spcPct val="0"/>
              </a:spcAft>
              <a:buClr>
                <a:srgbClr val="990000"/>
              </a:buClr>
              <a:buChar char="•"/>
              <a:defRPr sz="1999" b="1" baseline="0">
                <a:solidFill>
                  <a:schemeClr val="tx1"/>
                </a:solidFill>
                <a:latin typeface="+mn-lt"/>
                <a:ea typeface="Arial Unicode MS" pitchFamily="34" charset="-122"/>
                <a:cs typeface="Arial" panose="020B0604020202020204" pitchFamily="34" charset="0"/>
              </a:defRPr>
            </a:lvl1pPr>
            <a:lvl2pPr marL="611816" indent="-287914" algn="l" rtl="0" eaLnBrk="0" fontAlgn="base" hangingPunct="0">
              <a:spcBef>
                <a:spcPts val="600"/>
              </a:spcBef>
              <a:spcAft>
                <a:spcPct val="0"/>
              </a:spcAft>
              <a:buFont typeface="Arial" pitchFamily="34" charset="0"/>
              <a:buChar char="›"/>
              <a:defRPr sz="1600" baseline="0">
                <a:solidFill>
                  <a:schemeClr val="tx1"/>
                </a:solidFill>
                <a:latin typeface="+mn-lt"/>
                <a:ea typeface="Arial Unicode MS" pitchFamily="34" charset="-122"/>
                <a:cs typeface="Arial" panose="020B0604020202020204" pitchFamily="34" charset="0"/>
              </a:defRPr>
            </a:lvl2pPr>
            <a:lvl3pPr marL="935719" indent="-287914" algn="l" rtl="0" eaLnBrk="0" fontAlgn="base" hangingPunct="0">
              <a:spcBef>
                <a:spcPts val="200"/>
              </a:spcBef>
              <a:spcAft>
                <a:spcPct val="0"/>
              </a:spcAft>
              <a:buFont typeface="FrutigerNext LT Medium" pitchFamily="34" charset="0"/>
              <a:buChar char="»"/>
              <a:defRPr sz="1400" baseline="0">
                <a:solidFill>
                  <a:schemeClr val="tx1"/>
                </a:solidFill>
                <a:latin typeface="+mn-lt"/>
                <a:ea typeface="Arial Unicode MS" pitchFamily="34" charset="-122"/>
                <a:cs typeface="Arial" panose="020B0604020202020204" pitchFamily="34" charset="0"/>
              </a:defRPr>
            </a:lvl3pPr>
            <a:lvl4pPr marL="1259622" marR="0" indent="-287914" algn="l" defTabSz="914126" rtl="0" eaLnBrk="0" fontAlgn="base" latinLnBrk="0" hangingPunct="0">
              <a:lnSpc>
                <a:spcPct val="100000"/>
              </a:lnSpc>
              <a:spcBef>
                <a:spcPts val="20"/>
              </a:spcBef>
              <a:spcAft>
                <a:spcPct val="0"/>
              </a:spcAft>
              <a:buClrTx/>
              <a:buSzTx/>
              <a:buFontTx/>
              <a:buChar char="–"/>
              <a:tabLst/>
              <a:defRPr sz="1400">
                <a:solidFill>
                  <a:schemeClr val="tx1"/>
                </a:solidFill>
                <a:latin typeface="+mn-lt"/>
                <a:ea typeface="Arial Unicode MS" pitchFamily="34" charset="-122"/>
                <a:cs typeface="Arial" panose="020B0604020202020204" pitchFamily="34" charset="0"/>
              </a:defRPr>
            </a:lvl4pPr>
            <a:lvl5pPr marL="1583525" indent="-287914" algn="l" rtl="0" eaLnBrk="0" fontAlgn="base" hangingPunct="0">
              <a:spcBef>
                <a:spcPts val="20"/>
              </a:spcBef>
              <a:spcAft>
                <a:spcPct val="0"/>
              </a:spcAft>
              <a:buFont typeface="Arial" pitchFamily="34" charset="0"/>
              <a:buChar char="~"/>
              <a:defRPr sz="1400" baseline="0">
                <a:solidFill>
                  <a:schemeClr val="tx1"/>
                </a:solidFill>
                <a:latin typeface="+mn-lt"/>
                <a:ea typeface="Arial Unicode MS" pitchFamily="34" charset="-122"/>
                <a:cs typeface="Arial" panose="020B0604020202020204" pitchFamily="34" charset="0"/>
              </a:defRPr>
            </a:lvl5pPr>
            <a:lvl6pPr marL="2513846" indent="-228531" algn="l" rtl="0" fontAlgn="base">
              <a:spcBef>
                <a:spcPct val="20000"/>
              </a:spcBef>
              <a:spcAft>
                <a:spcPct val="0"/>
              </a:spcAft>
              <a:buFont typeface="Arial" charset="0"/>
              <a:buChar char="~"/>
              <a:defRPr sz="1600">
                <a:solidFill>
                  <a:schemeClr val="tx1"/>
                </a:solidFill>
                <a:latin typeface="+mn-lt"/>
                <a:ea typeface="+mn-ea"/>
                <a:cs typeface="+mn-cs"/>
              </a:defRPr>
            </a:lvl6pPr>
            <a:lvl7pPr marL="2970908" indent="-228531" algn="l" rtl="0" fontAlgn="base">
              <a:spcBef>
                <a:spcPct val="20000"/>
              </a:spcBef>
              <a:spcAft>
                <a:spcPct val="0"/>
              </a:spcAft>
              <a:buFont typeface="Arial" charset="0"/>
              <a:buChar char="~"/>
              <a:defRPr sz="1600">
                <a:solidFill>
                  <a:schemeClr val="tx1"/>
                </a:solidFill>
                <a:latin typeface="+mn-lt"/>
                <a:ea typeface="+mn-ea"/>
                <a:cs typeface="+mn-cs"/>
              </a:defRPr>
            </a:lvl7pPr>
            <a:lvl8pPr marL="3427971" indent="-228531" algn="l" rtl="0" fontAlgn="base">
              <a:spcBef>
                <a:spcPct val="20000"/>
              </a:spcBef>
              <a:spcAft>
                <a:spcPct val="0"/>
              </a:spcAft>
              <a:buFont typeface="Arial" charset="0"/>
              <a:buChar char="~"/>
              <a:defRPr sz="1600">
                <a:solidFill>
                  <a:schemeClr val="tx1"/>
                </a:solidFill>
                <a:latin typeface="+mn-lt"/>
                <a:ea typeface="+mn-ea"/>
                <a:cs typeface="+mn-cs"/>
              </a:defRPr>
            </a:lvl8pPr>
            <a:lvl9pPr marL="3885034" indent="-228531" algn="l" rtl="0" fontAlgn="base">
              <a:spcBef>
                <a:spcPct val="20000"/>
              </a:spcBef>
              <a:spcAft>
                <a:spcPct val="0"/>
              </a:spcAft>
              <a:buFont typeface="Arial" charset="0"/>
              <a:buChar char="~"/>
              <a:defRPr sz="1600">
                <a:solidFill>
                  <a:schemeClr val="tx1"/>
                </a:solidFill>
                <a:latin typeface="+mn-lt"/>
                <a:ea typeface="+mn-ea"/>
                <a:cs typeface="+mn-cs"/>
              </a:defRPr>
            </a:lvl9pPr>
          </a:lstStyle>
          <a:p>
            <a:r>
              <a:rPr lang="en-US" sz="1800" dirty="0"/>
              <a:t>PhD at the Technion under Prof. Uri Weiser &amp; Prof. Yoav </a:t>
            </a:r>
            <a:r>
              <a:rPr lang="en-US" sz="1800" dirty="0" err="1"/>
              <a:t>Etsion</a:t>
            </a:r>
            <a:r>
              <a:rPr lang="en-US" sz="1800" dirty="0"/>
              <a:t>) </a:t>
            </a:r>
            <a:r>
              <a:rPr lang="en-US" sz="1800" b="0" dirty="0"/>
              <a:t>focused on ML based prefetchers with rich context (Q-learning, bandits, Neural networks, LSTM)</a:t>
            </a:r>
          </a:p>
          <a:p>
            <a:r>
              <a:rPr lang="en-US" sz="1800" kern="0" dirty="0"/>
              <a:t>20+ years doing CPU core architecture </a:t>
            </a:r>
          </a:p>
          <a:p>
            <a:pPr lvl="1"/>
            <a:r>
              <a:rPr lang="en-US" sz="1800" kern="0" dirty="0"/>
              <a:t>Intel Haifa: working on various core clusters (FE, OOO, HWPF, L2) for </a:t>
            </a:r>
            <a:r>
              <a:rPr lang="en-US" sz="1800" kern="0" dirty="0" err="1"/>
              <a:t>Sandybrige</a:t>
            </a:r>
            <a:r>
              <a:rPr lang="en-US" sz="1800" kern="0" dirty="0"/>
              <a:t>, </a:t>
            </a:r>
            <a:r>
              <a:rPr lang="en-US" sz="1800" kern="0" dirty="0" err="1"/>
              <a:t>Ivybridge</a:t>
            </a:r>
            <a:r>
              <a:rPr lang="en-US" sz="1800" kern="0" dirty="0"/>
              <a:t>, Skylake, </a:t>
            </a:r>
            <a:r>
              <a:rPr lang="en-US" sz="1800" kern="0" dirty="0" err="1"/>
              <a:t>Cannonlake</a:t>
            </a:r>
            <a:r>
              <a:rPr lang="en-US" sz="1800" kern="0" dirty="0"/>
              <a:t>, </a:t>
            </a:r>
            <a:r>
              <a:rPr lang="en-US" sz="1800" kern="0" dirty="0" err="1"/>
              <a:t>Icelake</a:t>
            </a:r>
            <a:r>
              <a:rPr lang="en-US" sz="1800" kern="0" dirty="0"/>
              <a:t> (</a:t>
            </a:r>
            <a:r>
              <a:rPr lang="en-US" sz="1800" kern="0" dirty="0" err="1"/>
              <a:t>Sunnycove</a:t>
            </a:r>
            <a:r>
              <a:rPr lang="en-US" sz="1800" kern="0" dirty="0"/>
              <a:t>), </a:t>
            </a:r>
            <a:r>
              <a:rPr lang="en-US" sz="1800" kern="0" dirty="0" err="1"/>
              <a:t>Alderlake</a:t>
            </a:r>
            <a:r>
              <a:rPr lang="en-US" sz="1800" kern="0" dirty="0"/>
              <a:t> (</a:t>
            </a:r>
            <a:r>
              <a:rPr lang="en-US" sz="1800" kern="0" dirty="0" err="1"/>
              <a:t>Goldencove</a:t>
            </a:r>
            <a:r>
              <a:rPr lang="en-US" sz="1800" kern="0" dirty="0"/>
              <a:t>), </a:t>
            </a:r>
            <a:r>
              <a:rPr lang="en-US" sz="1800" kern="0" dirty="0" err="1"/>
              <a:t>Meteorlake</a:t>
            </a:r>
            <a:r>
              <a:rPr lang="en-US" sz="1800" kern="0" dirty="0"/>
              <a:t> (</a:t>
            </a:r>
            <a:r>
              <a:rPr lang="en-US" sz="1800" kern="0" dirty="0" err="1"/>
              <a:t>Redwoodcove</a:t>
            </a:r>
            <a:r>
              <a:rPr lang="en-US" sz="1800" kern="0" dirty="0"/>
              <a:t>)…</a:t>
            </a:r>
          </a:p>
          <a:p>
            <a:pPr lvl="1"/>
            <a:r>
              <a:rPr lang="en-US" sz="1800" kern="0" dirty="0"/>
              <a:t>Huawei Israel: working on cores for Mobile phones (Huawei Mate), server CPUs (Kunpeng) and other domains.</a:t>
            </a:r>
          </a:p>
          <a:p>
            <a:r>
              <a:rPr lang="en-US" sz="1800" dirty="0"/>
              <a:t>Currently: Huawei, leading CPU architecture research (Israel, Zurich, Cambridge, Edinburgh, and China)</a:t>
            </a:r>
          </a:p>
          <a:p>
            <a:pPr lvl="1"/>
            <a:r>
              <a:rPr lang="en-US" sz="1800" dirty="0"/>
              <a:t>Prefetchers, Predictors, Parallelism, Caches, SW/HW codesign, System/OS, Dynamic optimization, Compilers, Power efficiency, …</a:t>
            </a:r>
          </a:p>
          <a:p>
            <a:pPr marL="0" indent="0">
              <a:buNone/>
            </a:pPr>
            <a:endParaRPr lang="en-US" sz="2199" kern="0" dirty="0"/>
          </a:p>
        </p:txBody>
      </p:sp>
      <p:grpSp>
        <p:nvGrpSpPr>
          <p:cNvPr id="5" name="Group 4">
            <a:extLst>
              <a:ext uri="{FF2B5EF4-FFF2-40B4-BE49-F238E27FC236}">
                <a16:creationId xmlns:a16="http://schemas.microsoft.com/office/drawing/2014/main" id="{AE56E2A8-87D0-44FB-A276-E9D8DEEC7B0D}"/>
              </a:ext>
            </a:extLst>
          </p:cNvPr>
          <p:cNvGrpSpPr/>
          <p:nvPr/>
        </p:nvGrpSpPr>
        <p:grpSpPr>
          <a:xfrm>
            <a:off x="254121" y="5382248"/>
            <a:ext cx="2079123" cy="941799"/>
            <a:chOff x="719029" y="5349148"/>
            <a:chExt cx="3207928" cy="1453124"/>
          </a:xfrm>
        </p:grpSpPr>
        <p:pic>
          <p:nvPicPr>
            <p:cNvPr id="8" name="Picture 7">
              <a:extLst>
                <a:ext uri="{FF2B5EF4-FFF2-40B4-BE49-F238E27FC236}">
                  <a16:creationId xmlns:a16="http://schemas.microsoft.com/office/drawing/2014/main" id="{C23566B5-6603-42EF-990A-27AABC2820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9029" y="5349148"/>
              <a:ext cx="948539" cy="1356878"/>
            </a:xfrm>
            <a:prstGeom prst="rect">
              <a:avLst/>
            </a:prstGeom>
          </p:spPr>
        </p:pic>
        <p:pic>
          <p:nvPicPr>
            <p:cNvPr id="9" name="Picture 2" descr="C:\cygwin\home\etsman\personal\Logos\tce_logo_color.png">
              <a:extLst>
                <a:ext uri="{FF2B5EF4-FFF2-40B4-BE49-F238E27FC236}">
                  <a16:creationId xmlns:a16="http://schemas.microsoft.com/office/drawing/2014/main" id="{6C0DD03E-5796-4A8B-9488-D69BB4F1E0E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01271" y="5892893"/>
              <a:ext cx="1827728" cy="90937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https://vee.technion.ac.il/wp-content/themes/technion-child-ee/css/image/faculty-logo-en.png">
              <a:extLst>
                <a:ext uri="{FF2B5EF4-FFF2-40B4-BE49-F238E27FC236}">
                  <a16:creationId xmlns:a16="http://schemas.microsoft.com/office/drawing/2014/main" id="{50CDA70E-3A3A-4773-B924-8C28AAB3ACA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28800" y="5358333"/>
              <a:ext cx="2098157" cy="603652"/>
            </a:xfrm>
            <a:prstGeom prst="rect">
              <a:avLst/>
            </a:prstGeom>
            <a:noFill/>
            <a:extLst>
              <a:ext uri="{909E8E84-426E-40DD-AFC4-6F175D3DCCD1}">
                <a14:hiddenFill xmlns:a14="http://schemas.microsoft.com/office/drawing/2010/main">
                  <a:solidFill>
                    <a:srgbClr val="FFFFFF"/>
                  </a:solidFill>
                </a14:hiddenFill>
              </a:ext>
            </a:extLst>
          </p:spPr>
        </p:pic>
      </p:grpSp>
      <p:pic>
        <p:nvPicPr>
          <p:cNvPr id="13" name="Picture 2" descr="http://www.smileasia.org/wp-content/uploads/2014/11/LOGO_Intel.jpg">
            <a:extLst>
              <a:ext uri="{FF2B5EF4-FFF2-40B4-BE49-F238E27FC236}">
                <a16:creationId xmlns:a16="http://schemas.microsoft.com/office/drawing/2014/main" id="{EFAA1F6E-2C5D-45B5-A9C0-980BE4CD036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06131" y="5482371"/>
            <a:ext cx="1028607" cy="679173"/>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5700AC79-68AF-4317-A52A-400709D8C121}"/>
              </a:ext>
            </a:extLst>
          </p:cNvPr>
          <p:cNvGrpSpPr/>
          <p:nvPr/>
        </p:nvGrpSpPr>
        <p:grpSpPr>
          <a:xfrm>
            <a:off x="3607473" y="5382248"/>
            <a:ext cx="1757076" cy="895925"/>
            <a:chOff x="5595922" y="4347540"/>
            <a:chExt cx="3995659" cy="2037367"/>
          </a:xfrm>
        </p:grpSpPr>
        <p:sp>
          <p:nvSpPr>
            <p:cNvPr id="20" name="Rectangle 19">
              <a:extLst>
                <a:ext uri="{FF2B5EF4-FFF2-40B4-BE49-F238E27FC236}">
                  <a16:creationId xmlns:a16="http://schemas.microsoft.com/office/drawing/2014/main" id="{975A4F5B-96D3-4A57-9727-7DD255432CD7}"/>
                </a:ext>
              </a:extLst>
            </p:cNvPr>
            <p:cNvSpPr/>
            <p:nvPr/>
          </p:nvSpPr>
          <p:spPr>
            <a:xfrm>
              <a:off x="5595922" y="5521804"/>
              <a:ext cx="3995659" cy="863103"/>
            </a:xfrm>
            <a:prstGeom prst="rect">
              <a:avLst/>
            </a:prstGeom>
            <a:noFill/>
          </p:spPr>
          <p:txBody>
            <a:bodyPr wrap="square" lIns="91440" tIns="45721" rIns="91440" bIns="45721">
              <a:spAutoFit/>
            </a:bodyPr>
            <a:lstStyle/>
            <a:p>
              <a:pPr algn="ctr"/>
              <a:r>
                <a:rPr lang="en-US" sz="2000" b="1" dirty="0">
                  <a:ln w="9525">
                    <a:noFill/>
                    <a:prstDash val="solid"/>
                  </a:ln>
                  <a:cs typeface="Arial" panose="020B0604020202020204" pitchFamily="34" charset="0"/>
                </a:rPr>
                <a:t>HUAWEI</a:t>
              </a:r>
            </a:p>
          </p:txBody>
        </p:sp>
        <p:pic>
          <p:nvPicPr>
            <p:cNvPr id="21" name="Picture 20">
              <a:extLst>
                <a:ext uri="{FF2B5EF4-FFF2-40B4-BE49-F238E27FC236}">
                  <a16:creationId xmlns:a16="http://schemas.microsoft.com/office/drawing/2014/main" id="{1E8B0BAA-EF23-4C31-BF1B-D9BF2F562912}"/>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b="21259"/>
            <a:stretch/>
          </p:blipFill>
          <p:spPr>
            <a:xfrm>
              <a:off x="6713832" y="4347540"/>
              <a:ext cx="1759838" cy="1348767"/>
            </a:xfrm>
            <a:prstGeom prst="rect">
              <a:avLst/>
            </a:prstGeom>
          </p:spPr>
        </p:pic>
      </p:grpSp>
      <p:pic>
        <p:nvPicPr>
          <p:cNvPr id="3076" name="Picture 4" descr="C:\Users\l00547950\AppData\Roaming\WeLink_Desktop\appdata\IM\l00547950\ReceiveFiles\ScreenShot\270d2da04db099b8540b74bd8069c1dbbe009360.jpg">
            <a:extLst>
              <a:ext uri="{FF2B5EF4-FFF2-40B4-BE49-F238E27FC236}">
                <a16:creationId xmlns:a16="http://schemas.microsoft.com/office/drawing/2014/main" id="{3DB42768-0968-4330-BABC-9857662A37B4}"/>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967282" y="3296873"/>
            <a:ext cx="1916796" cy="2874196"/>
          </a:xfrm>
          <a:prstGeom prst="rect">
            <a:avLst/>
          </a:prstGeom>
          <a:ln w="3175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0014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Subtitle 1">
            <a:extLst>
              <a:ext uri="{FF2B5EF4-FFF2-40B4-BE49-F238E27FC236}">
                <a16:creationId xmlns:a16="http://schemas.microsoft.com/office/drawing/2014/main" id="{C6ADB1D9-336D-594D-9418-4BC486843D21}"/>
              </a:ext>
            </a:extLst>
          </p:cNvPr>
          <p:cNvSpPr txBox="1">
            <a:spLocks/>
          </p:cNvSpPr>
          <p:nvPr/>
        </p:nvSpPr>
        <p:spPr>
          <a:xfrm>
            <a:off x="554267" y="421168"/>
            <a:ext cx="11061614" cy="382848"/>
          </a:xfrm>
          <a:prstGeom prst="rect">
            <a:avLst/>
          </a:prstGeom>
        </p:spPr>
        <p:txBody>
          <a:bodyPr wrap="square">
            <a:noAutofit/>
          </a:bodyPr>
          <a:lstStyle>
            <a:lvl1pPr marL="0" indent="0" algn="l" defTabSz="914400" rtl="0" eaLnBrk="1" latinLnBrk="0" hangingPunct="1">
              <a:lnSpc>
                <a:spcPct val="100000"/>
              </a:lnSpc>
              <a:spcBef>
                <a:spcPts val="0"/>
              </a:spcBef>
              <a:buFontTx/>
              <a:buNone/>
              <a:defRPr sz="1000" kern="1200">
                <a:solidFill>
                  <a:srgbClr val="1D1D1B"/>
                </a:solidFill>
                <a:latin typeface="Arial" panose="020B0604020202020204" pitchFamily="34" charset="0"/>
                <a:ea typeface="Microsoft YaHei" panose="020B0503020204020204" pitchFamily="34" charset="-122"/>
                <a:cs typeface="Arial" panose="020B0604020202020204" pitchFamily="34" charset="0"/>
              </a:defRPr>
            </a:lvl1pPr>
            <a:lvl2pPr marL="4572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ctr"/>
            <a:r>
              <a:rPr kumimoji="1" lang="en-US" sz="2399" b="1" dirty="0">
                <a:solidFill>
                  <a:srgbClr val="C00000"/>
                </a:solidFill>
                <a:ea typeface="微软雅黑" pitchFamily="34" charset="-122"/>
                <a:cs typeface="+mn-cs"/>
                <a:sym typeface="Arial" panose="020B0604020202020204" pitchFamily="34" charset="0"/>
              </a:rPr>
              <a:t>Huawei: A Global Provider of ICT Infrastructure and Smart Devices</a:t>
            </a:r>
          </a:p>
        </p:txBody>
      </p:sp>
      <p:sp>
        <p:nvSpPr>
          <p:cNvPr id="29" name="TextBox 28">
            <a:extLst>
              <a:ext uri="{FF2B5EF4-FFF2-40B4-BE49-F238E27FC236}">
                <a16:creationId xmlns:a16="http://schemas.microsoft.com/office/drawing/2014/main" id="{D8536F3D-D0C8-B447-A64B-59D377EA5296}"/>
              </a:ext>
            </a:extLst>
          </p:cNvPr>
          <p:cNvSpPr txBox="1"/>
          <p:nvPr/>
        </p:nvSpPr>
        <p:spPr>
          <a:xfrm>
            <a:off x="5658181" y="-1188256"/>
            <a:ext cx="184659" cy="528144"/>
          </a:xfrm>
          <a:prstGeom prst="rect">
            <a:avLst/>
          </a:prstGeom>
          <a:noFill/>
        </p:spPr>
        <p:txBody>
          <a:bodyPr wrap="square" rtlCol="0">
            <a:noAutofit/>
          </a:bodyPr>
          <a:lstStyle/>
          <a:p>
            <a:pPr fontAlgn="ctr">
              <a:lnSpc>
                <a:spcPts val="3439"/>
              </a:lnSpc>
            </a:pPr>
            <a:endParaRPr lang="en-US" sz="3199" dirty="0">
              <a:latin typeface="Arial" panose="020B0604020202020204" pitchFamily="34" charset="0"/>
              <a:ea typeface="Microsoft YaHei" panose="020B0503020204020204" pitchFamily="34" charset="-122"/>
            </a:endParaRPr>
          </a:p>
        </p:txBody>
      </p:sp>
      <p:sp>
        <p:nvSpPr>
          <p:cNvPr id="30" name="ïṡ1íḍe">
            <a:extLst>
              <a:ext uri="{FF2B5EF4-FFF2-40B4-BE49-F238E27FC236}">
                <a16:creationId xmlns:a16="http://schemas.microsoft.com/office/drawing/2014/main" id="{B17FCA12-8A92-4F75-BC36-1EE141151445}"/>
              </a:ext>
            </a:extLst>
          </p:cNvPr>
          <p:cNvSpPr/>
          <p:nvPr/>
        </p:nvSpPr>
        <p:spPr>
          <a:xfrm>
            <a:off x="1" y="1729573"/>
            <a:ext cx="4113193" cy="4173304"/>
          </a:xfrm>
          <a:custGeom>
            <a:avLst/>
            <a:gdLst>
              <a:gd name="connsiteX0" fmla="*/ 0 w 6229611"/>
              <a:gd name="connsiteY0" fmla="*/ 0 h 6341065"/>
              <a:gd name="connsiteX1" fmla="*/ 4755272 w 6229611"/>
              <a:gd name="connsiteY1" fmla="*/ 0 h 6341065"/>
              <a:gd name="connsiteX2" fmla="*/ 5530855 w 6229611"/>
              <a:gd name="connsiteY2" fmla="*/ 775583 h 6341065"/>
              <a:gd name="connsiteX3" fmla="*/ 5530855 w 6229611"/>
              <a:gd name="connsiteY3" fmla="*/ 4149478 h 6341065"/>
              <a:gd name="connsiteX4" fmla="*/ 4038024 w 6229611"/>
              <a:gd name="connsiteY4" fmla="*/ 5642309 h 6341065"/>
              <a:gd name="connsiteX5" fmla="*/ 664129 w 6229611"/>
              <a:gd name="connsiteY5" fmla="*/ 5642309 h 6341065"/>
              <a:gd name="connsiteX6" fmla="*/ 0 w 6229611"/>
              <a:gd name="connsiteY6" fmla="*/ 4978179 h 634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611" h="6341065">
                <a:moveTo>
                  <a:pt x="0" y="0"/>
                </a:moveTo>
                <a:lnTo>
                  <a:pt x="4755272" y="0"/>
                </a:lnTo>
                <a:lnTo>
                  <a:pt x="5530855" y="775583"/>
                </a:lnTo>
                <a:cubicBezTo>
                  <a:pt x="6462530" y="1707258"/>
                  <a:pt x="6462530" y="3217803"/>
                  <a:pt x="5530855" y="4149478"/>
                </a:cubicBezTo>
                <a:lnTo>
                  <a:pt x="4038024" y="5642309"/>
                </a:lnTo>
                <a:cubicBezTo>
                  <a:pt x="3106349" y="6573984"/>
                  <a:pt x="1595804" y="6573984"/>
                  <a:pt x="664129" y="5642309"/>
                </a:cubicBezTo>
                <a:lnTo>
                  <a:pt x="0" y="4978179"/>
                </a:lnTo>
                <a:close/>
              </a:path>
            </a:pathLst>
          </a:custGeom>
          <a:solidFill>
            <a:schemeClr val="tx2">
              <a:lumMod val="85000"/>
            </a:schemeClr>
          </a:solidFill>
          <a:ln w="12700" cap="flat" cmpd="sng" algn="ctr">
            <a:noFill/>
            <a:prstDash val="solid"/>
            <a:miter lim="800000"/>
          </a:ln>
          <a:effectLst>
            <a:outerShdw dist="38100" dir="2700000" sx="101000" sy="101000" algn="tl" rotWithShape="0">
              <a:prstClr val="black">
                <a:alpha val="8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04" tIns="45702" rIns="91404" bIns="45702" numCol="1" spcCol="0" rtlCol="0" fromWordArt="0" anchor="ctr" anchorCtr="0" forceAA="0" compatLnSpc="1">
            <a:prstTxWarp prst="textNoShape">
              <a:avLst/>
            </a:prstTxWarp>
            <a:noAutofit/>
          </a:bodyPr>
          <a:lstStyle/>
          <a:p>
            <a:pPr algn="ctr" fontAlgn="ctr"/>
            <a:endParaRPr lang="en-US" altLang="zh-CN" sz="1799" dirty="0">
              <a:latin typeface="Arial" panose="020B0604020202020204" pitchFamily="34" charset="0"/>
              <a:ea typeface="Microsoft YaHei" panose="020B0503020204020204" pitchFamily="34" charset="-122"/>
              <a:sym typeface="Arial" panose="020B0604020202020204" pitchFamily="34" charset="0"/>
            </a:endParaRPr>
          </a:p>
        </p:txBody>
      </p:sp>
      <p:sp>
        <p:nvSpPr>
          <p:cNvPr id="31" name="íṣľîďè">
            <a:extLst>
              <a:ext uri="{FF2B5EF4-FFF2-40B4-BE49-F238E27FC236}">
                <a16:creationId xmlns:a16="http://schemas.microsoft.com/office/drawing/2014/main" id="{D149409A-735B-4F32-8CE7-F43F8BF6683A}"/>
              </a:ext>
            </a:extLst>
          </p:cNvPr>
          <p:cNvSpPr txBox="1"/>
          <p:nvPr/>
        </p:nvSpPr>
        <p:spPr>
          <a:xfrm>
            <a:off x="4500008" y="1300980"/>
            <a:ext cx="7505839" cy="1073007"/>
          </a:xfrm>
          <a:prstGeom prst="rect">
            <a:avLst/>
          </a:prstGeom>
          <a:noFill/>
          <a:ln>
            <a:noFill/>
          </a:ln>
        </p:spPr>
        <p:txBody>
          <a:bodyPr wrap="square" lIns="91404" tIns="45702" rIns="91404" bIns="45702" anchor="b" anchorCtr="0">
            <a:noAutofit/>
          </a:bodyPr>
          <a:lstStyle/>
          <a:p>
            <a:pPr fontAlgn="ctr"/>
            <a:r>
              <a:rPr lang="en-US" sz="2400" dirty="0">
                <a:solidFill>
                  <a:srgbClr val="1D1D1A"/>
                </a:solidFill>
                <a:latin typeface="Arial" panose="020B0604020202020204" pitchFamily="34" charset="0"/>
                <a:ea typeface="Microsoft YaHei" panose="020B0503020204020204" pitchFamily="34" charset="-122"/>
                <a:sym typeface="Arial" panose="020B0604020202020204" pitchFamily="34" charset="0"/>
              </a:rPr>
              <a:t>Bring digital to every person, home and organization for a fully connected, intelligent world</a:t>
            </a:r>
          </a:p>
        </p:txBody>
      </p:sp>
      <p:cxnSp>
        <p:nvCxnSpPr>
          <p:cNvPr id="32" name="直接连接符 22">
            <a:extLst>
              <a:ext uri="{FF2B5EF4-FFF2-40B4-BE49-F238E27FC236}">
                <a16:creationId xmlns:a16="http://schemas.microsoft.com/office/drawing/2014/main" id="{8DB7AFF2-5DC7-4A0A-A565-3BEA73958E18}"/>
              </a:ext>
            </a:extLst>
          </p:cNvPr>
          <p:cNvCxnSpPr/>
          <p:nvPr/>
        </p:nvCxnSpPr>
        <p:spPr>
          <a:xfrm>
            <a:off x="3592697" y="3722188"/>
            <a:ext cx="8240185" cy="0"/>
          </a:xfrm>
          <a:prstGeom prst="line">
            <a:avLst/>
          </a:prstGeom>
          <a:ln w="9525" cap="rnd">
            <a:solidFill>
              <a:schemeClr val="bg1">
                <a:lumMod val="60000"/>
                <a:lumOff val="40000"/>
              </a:schemeClr>
            </a:solidFill>
            <a:round/>
          </a:ln>
        </p:spPr>
        <p:style>
          <a:lnRef idx="1">
            <a:schemeClr val="accent1"/>
          </a:lnRef>
          <a:fillRef idx="0">
            <a:schemeClr val="accent1"/>
          </a:fillRef>
          <a:effectRef idx="0">
            <a:schemeClr val="accent1"/>
          </a:effectRef>
          <a:fontRef idx="minor">
            <a:schemeClr val="tx1"/>
          </a:fontRef>
        </p:style>
      </p:cxnSp>
      <p:sp>
        <p:nvSpPr>
          <p:cNvPr id="33" name="矩形 23"/>
          <p:cNvSpPr/>
          <p:nvPr/>
        </p:nvSpPr>
        <p:spPr>
          <a:xfrm>
            <a:off x="4505186" y="2550764"/>
            <a:ext cx="7505839" cy="1332579"/>
          </a:xfrm>
          <a:prstGeom prst="rect">
            <a:avLst/>
          </a:prstGeom>
        </p:spPr>
        <p:txBody>
          <a:bodyPr wrap="square">
            <a:noAutofit/>
          </a:bodyPr>
          <a:lstStyle/>
          <a:p>
            <a:pPr fontAlgn="ctr">
              <a:lnSpc>
                <a:spcPts val="1399"/>
              </a:lnSpc>
              <a:spcBef>
                <a:spcPts val="1000"/>
              </a:spcBef>
            </a:pPr>
            <a:r>
              <a:rPr lang="en-US" sz="1400" dirty="0">
                <a:solidFill>
                  <a:srgbClr val="1D1D1A"/>
                </a:solidFill>
                <a:latin typeface="Arial" panose="020B0604020202020204" pitchFamily="34" charset="0"/>
                <a:ea typeface="Microsoft YaHei" panose="020B0503020204020204" pitchFamily="34" charset="-122"/>
                <a:sym typeface="Arial" panose="020B0604020202020204" pitchFamily="34" charset="0"/>
              </a:rPr>
              <a:t>Huawei's end-to-end portfolio of products, solutions and services are both competitive and secure. Through open collaboration with ecosystem partners, we create lasting value for our customers, working to empower people, enrich home life, and inspire innovation in organizations of all shapes and sizes.</a:t>
            </a:r>
          </a:p>
          <a:p>
            <a:pPr fontAlgn="ctr">
              <a:lnSpc>
                <a:spcPts val="1399"/>
              </a:lnSpc>
              <a:spcBef>
                <a:spcPts val="1000"/>
              </a:spcBef>
            </a:pPr>
            <a:r>
              <a:rPr lang="en-US" sz="1400" dirty="0">
                <a:solidFill>
                  <a:srgbClr val="1D1D1A"/>
                </a:solidFill>
                <a:latin typeface="Arial" panose="020B0604020202020204" pitchFamily="34" charset="0"/>
                <a:ea typeface="Microsoft YaHei" panose="020B0503020204020204" pitchFamily="34" charset="-122"/>
                <a:sym typeface="Arial" panose="020B0604020202020204" pitchFamily="34" charset="0"/>
              </a:rPr>
              <a:t>At Huawei, innovation focuses on customer needs. </a:t>
            </a:r>
            <a:r>
              <a:rPr lang="en-US" sz="1400" b="1" dirty="0">
                <a:solidFill>
                  <a:srgbClr val="C00000"/>
                </a:solidFill>
                <a:latin typeface="Arial" panose="020B0604020202020204" pitchFamily="34" charset="0"/>
                <a:ea typeface="Microsoft YaHei" panose="020B0503020204020204" pitchFamily="34" charset="-122"/>
                <a:sym typeface="Arial" panose="020B0604020202020204" pitchFamily="34" charset="0"/>
              </a:rPr>
              <a:t>We invest heavily in basic research, concentrating on technological breakthroughs that drive the world forward. </a:t>
            </a:r>
          </a:p>
        </p:txBody>
      </p:sp>
      <p:cxnSp>
        <p:nvCxnSpPr>
          <p:cNvPr id="34" name="直接连接符 24"/>
          <p:cNvCxnSpPr/>
          <p:nvPr/>
        </p:nvCxnSpPr>
        <p:spPr>
          <a:xfrm>
            <a:off x="4614512" y="2406948"/>
            <a:ext cx="1556465"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36" name="图片 26"/>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346146" y="4124101"/>
            <a:ext cx="819284" cy="80570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7" name="图片 27"/>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4935917" y="4128372"/>
            <a:ext cx="801434" cy="8014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8" name="Picture 6" descr="http://3ms.huawei.com/multimedia/ImageDetailServlet?f_id=pur200707270147&amp;type=2&amp;loc=2"/>
          <p:cNvPicPr>
            <a:picLocks noChangeAspect="1" noChangeArrowheads="1"/>
          </p:cNvPicPr>
          <p:nvPr/>
        </p:nvPicPr>
        <p:blipFill rotWithShape="1">
          <a:blip r:embed="rId5" cstate="email">
            <a:lum bright="5000"/>
            <a:extLst>
              <a:ext uri="{28A0092B-C50C-407E-A947-70E740481C1C}">
                <a14:useLocalDpi xmlns:a14="http://schemas.microsoft.com/office/drawing/2010/main"/>
              </a:ext>
            </a:extLst>
          </a:blip>
          <a:srcRect b="-372"/>
          <a:stretch/>
        </p:blipFill>
        <p:spPr bwMode="auto">
          <a:xfrm>
            <a:off x="6618294" y="4159235"/>
            <a:ext cx="821593" cy="8215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39" name="Picture 8" descr="http://3ms.huawei.com/multimedia/ImageDetailServlet?f_id=com200906080003&amp;type=2&amp;loc=2"/>
          <p:cNvPicPr>
            <a:picLocks noChangeAspect="1" noChangeArrowheads="1"/>
          </p:cNvPicPr>
          <p:nvPr/>
        </p:nvPicPr>
        <p:blipFill rotWithShape="1">
          <a:blip r:embed="rId6" cstate="email">
            <a:extLst>
              <a:ext uri="{BEBA8EAE-BF5A-486C-A8C5-ECC9F3942E4B}">
                <a14:imgProps xmlns:a14="http://schemas.microsoft.com/office/drawing/2010/main">
                  <a14:imgLayer r:embed="rId7">
                    <a14:imgEffect>
                      <a14:brightnessContrast bright="10000"/>
                    </a14:imgEffect>
                  </a14:imgLayer>
                </a14:imgProps>
              </a:ext>
              <a:ext uri="{28A0092B-C50C-407E-A947-70E740481C1C}">
                <a14:useLocalDpi xmlns:a14="http://schemas.microsoft.com/office/drawing/2010/main"/>
              </a:ext>
            </a:extLst>
          </a:blip>
          <a:srcRect/>
          <a:stretch/>
        </p:blipFill>
        <p:spPr bwMode="auto">
          <a:xfrm>
            <a:off x="10080986" y="4139463"/>
            <a:ext cx="805705" cy="80570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40" name="图片 45"/>
          <p:cNvPicPr>
            <a:picLocks noChangeAspect="1"/>
          </p:cNvPicPr>
          <p:nvPr/>
        </p:nvPicPr>
        <p:blipFill>
          <a:blip r:embed="rId8" cstate="email">
            <a:extLst>
              <a:ext uri="{28A0092B-C50C-407E-A947-70E740481C1C}">
                <a14:useLocalDpi xmlns:a14="http://schemas.microsoft.com/office/drawing/2010/main"/>
              </a:ext>
            </a:extLst>
          </a:blip>
          <a:srcRect/>
          <a:stretch>
            <a:fillRect/>
          </a:stretch>
        </p:blipFill>
        <p:spPr>
          <a:xfrm>
            <a:off x="-1860" y="1729573"/>
            <a:ext cx="4023181" cy="4050770"/>
          </a:xfrm>
          <a:custGeom>
            <a:avLst/>
            <a:gdLst>
              <a:gd name="connsiteX0" fmla="*/ 0 w 4114800"/>
              <a:gd name="connsiteY0" fmla="*/ 0 h 4143016"/>
              <a:gd name="connsiteX1" fmla="*/ 3140966 w 4114800"/>
              <a:gd name="connsiteY1" fmla="*/ 0 h 4143016"/>
              <a:gd name="connsiteX2" fmla="*/ 3653256 w 4114800"/>
              <a:gd name="connsiteY2" fmla="*/ 510641 h 4143016"/>
              <a:gd name="connsiteX3" fmla="*/ 3653256 w 4114800"/>
              <a:gd name="connsiteY3" fmla="*/ 2732001 h 4143016"/>
              <a:gd name="connsiteX4" fmla="*/ 2667207 w 4114800"/>
              <a:gd name="connsiteY4" fmla="*/ 3714876 h 4143016"/>
              <a:gd name="connsiteX5" fmla="*/ 2001595 w 4114800"/>
              <a:gd name="connsiteY5" fmla="*/ 4110239 h 4143016"/>
              <a:gd name="connsiteX6" fmla="*/ 1866913 w 4114800"/>
              <a:gd name="connsiteY6" fmla="*/ 4143016 h 4143016"/>
              <a:gd name="connsiteX7" fmla="*/ 1238967 w 4114800"/>
              <a:gd name="connsiteY7" fmla="*/ 4143016 h 4143016"/>
              <a:gd name="connsiteX8" fmla="*/ 1104285 w 4114800"/>
              <a:gd name="connsiteY8" fmla="*/ 4110239 h 4143016"/>
              <a:gd name="connsiteX9" fmla="*/ 438673 w 4114800"/>
              <a:gd name="connsiteY9" fmla="*/ 3714876 h 4143016"/>
              <a:gd name="connsiteX10" fmla="*/ 0 w 4114800"/>
              <a:gd name="connsiteY10" fmla="*/ 3277615 h 4143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14800" h="4143016">
                <a:moveTo>
                  <a:pt x="0" y="0"/>
                </a:moveTo>
                <a:lnTo>
                  <a:pt x="3140966" y="0"/>
                </a:lnTo>
                <a:lnTo>
                  <a:pt x="3653256" y="510641"/>
                </a:lnTo>
                <a:cubicBezTo>
                  <a:pt x="4268649" y="1124052"/>
                  <a:pt x="4268649" y="2118590"/>
                  <a:pt x="3653256" y="2732001"/>
                </a:cubicBezTo>
                <a:lnTo>
                  <a:pt x="2667207" y="3714876"/>
                </a:lnTo>
                <a:cubicBezTo>
                  <a:pt x="2474897" y="3906567"/>
                  <a:pt x="2245247" y="4038354"/>
                  <a:pt x="2001595" y="4110239"/>
                </a:cubicBezTo>
                <a:lnTo>
                  <a:pt x="1866913" y="4143016"/>
                </a:lnTo>
                <a:lnTo>
                  <a:pt x="1238967" y="4143016"/>
                </a:lnTo>
                <a:lnTo>
                  <a:pt x="1104285" y="4110239"/>
                </a:lnTo>
                <a:cubicBezTo>
                  <a:pt x="860632" y="4038354"/>
                  <a:pt x="630983" y="3906567"/>
                  <a:pt x="438673" y="3714876"/>
                </a:cubicBezTo>
                <a:lnTo>
                  <a:pt x="0" y="3277615"/>
                </a:lnTo>
                <a:close/>
              </a:path>
            </a:pathLst>
          </a:custGeom>
        </p:spPr>
      </p:pic>
      <p:sp>
        <p:nvSpPr>
          <p:cNvPr id="41" name="iṥļïḓè">
            <a:extLst>
              <a:ext uri="{FF2B5EF4-FFF2-40B4-BE49-F238E27FC236}">
                <a16:creationId xmlns:a16="http://schemas.microsoft.com/office/drawing/2014/main" id="{6D8F67B1-7AC5-4C68-A064-10C8EECF3A66}"/>
              </a:ext>
            </a:extLst>
          </p:cNvPr>
          <p:cNvSpPr/>
          <p:nvPr/>
        </p:nvSpPr>
        <p:spPr bwMode="auto">
          <a:xfrm>
            <a:off x="4400472" y="4985210"/>
            <a:ext cx="1790993" cy="1332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4" tIns="45702" rIns="91404" bIns="45702"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ctr">
              <a:lnSpc>
                <a:spcPct val="150000"/>
              </a:lnSpc>
            </a:pPr>
            <a:r>
              <a:rPr lang="en-US" sz="1999" b="1" dirty="0">
                <a:solidFill>
                  <a:srgbClr val="C8102E"/>
                </a:solidFill>
                <a:latin typeface="Arial" panose="020B0604020202020204" pitchFamily="34" charset="0"/>
                <a:ea typeface="Microsoft YaHei" panose="020B0503020204020204" pitchFamily="34" charset="-122"/>
                <a:sym typeface="Arial" panose="020B0604020202020204" pitchFamily="34" charset="0"/>
              </a:rPr>
              <a:t>207,000</a:t>
            </a:r>
          </a:p>
          <a:p>
            <a:pPr algn="ctr" fontAlgn="ctr">
              <a:lnSpc>
                <a:spcPct val="150000"/>
              </a:lnSpc>
            </a:pPr>
            <a:r>
              <a:rPr lang="en-US" sz="1200" dirty="0">
                <a:latin typeface="Arial" panose="020B0604020202020204" pitchFamily="34" charset="0"/>
                <a:ea typeface="Microsoft YaHei" panose="020B0503020204020204" pitchFamily="34" charset="-122"/>
                <a:sym typeface="Arial" panose="020B0604020202020204" pitchFamily="34" charset="0"/>
              </a:rPr>
              <a:t>Employees</a:t>
            </a:r>
          </a:p>
        </p:txBody>
      </p:sp>
      <p:sp>
        <p:nvSpPr>
          <p:cNvPr id="42" name="iṥļïḓè">
            <a:extLst>
              <a:ext uri="{FF2B5EF4-FFF2-40B4-BE49-F238E27FC236}">
                <a16:creationId xmlns:a16="http://schemas.microsoft.com/office/drawing/2014/main" id="{6D8F67B1-7AC5-4C68-A064-10C8EECF3A66}"/>
              </a:ext>
            </a:extLst>
          </p:cNvPr>
          <p:cNvSpPr/>
          <p:nvPr/>
        </p:nvSpPr>
        <p:spPr bwMode="auto">
          <a:xfrm>
            <a:off x="6085074" y="4985210"/>
            <a:ext cx="1790993" cy="1332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4" tIns="45702" rIns="91404" bIns="45702"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ctr">
              <a:lnSpc>
                <a:spcPct val="150000"/>
              </a:lnSpc>
            </a:pPr>
            <a:r>
              <a:rPr lang="en-US" sz="1999" b="1" dirty="0">
                <a:solidFill>
                  <a:srgbClr val="C8102E"/>
                </a:solidFill>
                <a:latin typeface="Arial" panose="020B0604020202020204" pitchFamily="34" charset="0"/>
                <a:ea typeface="Microsoft YaHei" panose="020B0503020204020204" pitchFamily="34" charset="-122"/>
                <a:sym typeface="Arial" panose="020B0604020202020204" pitchFamily="34" charset="0"/>
              </a:rPr>
              <a:t>55.4%</a:t>
            </a:r>
          </a:p>
          <a:p>
            <a:pPr algn="ctr" fontAlgn="ctr">
              <a:lnSpc>
                <a:spcPct val="150000"/>
              </a:lnSpc>
            </a:pPr>
            <a:r>
              <a:rPr lang="en-US" sz="1200" dirty="0">
                <a:latin typeface="Arial" panose="020B0604020202020204" pitchFamily="34" charset="0"/>
                <a:ea typeface="Microsoft YaHei" panose="020B0503020204020204" pitchFamily="34" charset="-122"/>
                <a:sym typeface="Arial" panose="020B0604020202020204" pitchFamily="34" charset="0"/>
              </a:rPr>
              <a:t>R&amp;D employees</a:t>
            </a:r>
          </a:p>
          <a:p>
            <a:pPr algn="ctr" fontAlgn="ctr">
              <a:lnSpc>
                <a:spcPct val="150000"/>
              </a:lnSpc>
            </a:pPr>
            <a:endParaRPr lang="en-US" altLang="zh-CN" sz="1200" dirty="0">
              <a:latin typeface="Arial" panose="020B0604020202020204" pitchFamily="34" charset="0"/>
              <a:ea typeface="Microsoft YaHei" panose="020B0503020204020204" pitchFamily="34" charset="-122"/>
              <a:sym typeface="Arial" panose="020B0604020202020204" pitchFamily="34" charset="0"/>
            </a:endParaRPr>
          </a:p>
        </p:txBody>
      </p:sp>
      <p:sp>
        <p:nvSpPr>
          <p:cNvPr id="43" name="iṥļïḓè">
            <a:extLst>
              <a:ext uri="{FF2B5EF4-FFF2-40B4-BE49-F238E27FC236}">
                <a16:creationId xmlns:a16="http://schemas.microsoft.com/office/drawing/2014/main" id="{6D8F67B1-7AC5-4C68-A064-10C8EECF3A66}"/>
              </a:ext>
            </a:extLst>
          </p:cNvPr>
          <p:cNvSpPr/>
          <p:nvPr/>
        </p:nvSpPr>
        <p:spPr bwMode="auto">
          <a:xfrm>
            <a:off x="9480153" y="4985210"/>
            <a:ext cx="2007370" cy="1332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4" tIns="45702" rIns="91404" bIns="45702"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ctr">
              <a:lnSpc>
                <a:spcPct val="150000"/>
              </a:lnSpc>
            </a:pPr>
            <a:r>
              <a:rPr lang="en-US" sz="1999" b="1" dirty="0">
                <a:solidFill>
                  <a:srgbClr val="C8102E"/>
                </a:solidFill>
                <a:latin typeface="Arial" panose="020B0604020202020204" pitchFamily="34" charset="0"/>
                <a:ea typeface="Microsoft YaHei" panose="020B0503020204020204" pitchFamily="34" charset="-122"/>
                <a:sym typeface="Arial" panose="020B0604020202020204" pitchFamily="34" charset="0"/>
              </a:rPr>
              <a:t>Rank 4th</a:t>
            </a:r>
            <a:endParaRPr lang="en-US" sz="1200" dirty="0">
              <a:latin typeface="Arial" panose="020B0604020202020204" pitchFamily="34" charset="0"/>
              <a:ea typeface="Microsoft YaHei" panose="020B0503020204020204" pitchFamily="34" charset="-122"/>
              <a:sym typeface="Arial" panose="020B0604020202020204" pitchFamily="34" charset="0"/>
            </a:endParaRPr>
          </a:p>
          <a:p>
            <a:pPr algn="ctr" fontAlgn="ctr">
              <a:lnSpc>
                <a:spcPct val="150000"/>
              </a:lnSpc>
            </a:pPr>
            <a:r>
              <a:rPr lang="en-US" altLang="zh-CN" sz="1200" dirty="0">
                <a:latin typeface="Arial" panose="020B0604020202020204" pitchFamily="34" charset="0"/>
                <a:ea typeface="Microsoft YaHei" panose="020B0503020204020204" pitchFamily="34" charset="-122"/>
                <a:sym typeface="Arial" panose="020B0604020202020204" pitchFamily="34" charset="0"/>
              </a:rPr>
              <a:t>G</a:t>
            </a:r>
            <a:r>
              <a:rPr lang="en-US" sz="1200" dirty="0">
                <a:latin typeface="Arial" panose="020B0604020202020204" pitchFamily="34" charset="0"/>
                <a:ea typeface="Microsoft YaHei" panose="020B0503020204020204" pitchFamily="34" charset="-122"/>
                <a:sym typeface="Arial" panose="020B0604020202020204" pitchFamily="34" charset="0"/>
              </a:rPr>
              <a:t>lobal R&amp;D investment</a:t>
            </a:r>
          </a:p>
          <a:p>
            <a:pPr algn="ctr" fontAlgn="ctr">
              <a:lnSpc>
                <a:spcPct val="150000"/>
              </a:lnSpc>
            </a:pPr>
            <a:endParaRPr lang="en-US" altLang="zh-CN" sz="1200" dirty="0">
              <a:latin typeface="Arial" panose="020B0604020202020204" pitchFamily="34" charset="0"/>
              <a:ea typeface="Microsoft YaHei" panose="020B0503020204020204" pitchFamily="34" charset="-122"/>
              <a:sym typeface="Arial" panose="020B0604020202020204" pitchFamily="34" charset="0"/>
            </a:endParaRPr>
          </a:p>
        </p:txBody>
      </p:sp>
      <p:sp>
        <p:nvSpPr>
          <p:cNvPr id="44" name="iṥļïḓè">
            <a:extLst>
              <a:ext uri="{FF2B5EF4-FFF2-40B4-BE49-F238E27FC236}">
                <a16:creationId xmlns:a16="http://schemas.microsoft.com/office/drawing/2014/main" id="{6D8F67B1-7AC5-4C68-A064-10C8EECF3A66}"/>
              </a:ext>
            </a:extLst>
          </p:cNvPr>
          <p:cNvSpPr/>
          <p:nvPr/>
        </p:nvSpPr>
        <p:spPr bwMode="auto">
          <a:xfrm>
            <a:off x="7964746" y="4985210"/>
            <a:ext cx="1680905" cy="1332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4" tIns="45702" rIns="91404" bIns="45702"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fontAlgn="ctr">
              <a:lnSpc>
                <a:spcPct val="150000"/>
              </a:lnSpc>
            </a:pPr>
            <a:r>
              <a:rPr lang="en-US" sz="1999" b="1" dirty="0">
                <a:solidFill>
                  <a:srgbClr val="C8102E"/>
                </a:solidFill>
                <a:latin typeface="Arial" panose="020B0604020202020204" pitchFamily="34" charset="0"/>
                <a:ea typeface="Microsoft YaHei" panose="020B0503020204020204" pitchFamily="34" charset="-122"/>
                <a:sym typeface="Arial" panose="020B0604020202020204" pitchFamily="34" charset="0"/>
              </a:rPr>
              <a:t>170+</a:t>
            </a:r>
          </a:p>
          <a:p>
            <a:pPr algn="ctr" fontAlgn="ctr">
              <a:lnSpc>
                <a:spcPct val="150000"/>
              </a:lnSpc>
            </a:pPr>
            <a:r>
              <a:rPr lang="en-US" sz="1200" dirty="0">
                <a:latin typeface="Arial" panose="020B0604020202020204" pitchFamily="34" charset="0"/>
                <a:ea typeface="Microsoft YaHei" panose="020B0503020204020204" pitchFamily="34" charset="-122"/>
                <a:sym typeface="Arial" panose="020B0604020202020204" pitchFamily="34" charset="0"/>
              </a:rPr>
              <a:t>Countries and regions</a:t>
            </a:r>
          </a:p>
          <a:p>
            <a:pPr algn="ctr" fontAlgn="ctr">
              <a:lnSpc>
                <a:spcPct val="150000"/>
              </a:lnSpc>
            </a:pPr>
            <a:endParaRPr lang="en-US" altLang="zh-CN" sz="1200" dirty="0">
              <a:latin typeface="Arial" panose="020B0604020202020204" pitchFamily="34" charset="0"/>
              <a:ea typeface="Microsoft YaHei" panose="020B0503020204020204" pitchFamily="34" charset="-122"/>
              <a:sym typeface="Arial" panose="020B0604020202020204" pitchFamily="34" charset="0"/>
            </a:endParaRPr>
          </a:p>
        </p:txBody>
      </p:sp>
    </p:spTree>
    <p:extLst>
      <p:ext uri="{BB962C8B-B14F-4D97-AF65-F5344CB8AC3E}">
        <p14:creationId xmlns:p14="http://schemas.microsoft.com/office/powerpoint/2010/main" val="49592302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The memory wall (because we always start there)</a:t>
            </a:r>
            <a:endParaRPr lang="en-US" dirty="0"/>
          </a:p>
        </p:txBody>
      </p:sp>
      <p:sp>
        <p:nvSpPr>
          <p:cNvPr id="3" name="Content Placeholder 2"/>
          <p:cNvSpPr>
            <a:spLocks noGrp="1"/>
          </p:cNvSpPr>
          <p:nvPr>
            <p:ph idx="1"/>
          </p:nvPr>
        </p:nvSpPr>
        <p:spPr>
          <a:xfrm>
            <a:off x="76180" y="764705"/>
            <a:ext cx="12106297" cy="5741101"/>
          </a:xfrm>
        </p:spPr>
        <p:txBody>
          <a:bodyPr/>
          <a:lstStyle/>
          <a:p>
            <a:endParaRPr lang="en-US" dirty="0"/>
          </a:p>
          <a:p>
            <a:endParaRPr lang="en-US" dirty="0"/>
          </a:p>
          <a:p>
            <a:endParaRPr lang="en-US" dirty="0"/>
          </a:p>
          <a:p>
            <a:endParaRPr lang="en-US" dirty="0"/>
          </a:p>
          <a:p>
            <a:endParaRPr lang="en-US" dirty="0"/>
          </a:p>
          <a:p>
            <a:endParaRPr lang="en-US" dirty="0"/>
          </a:p>
          <a:p>
            <a:endParaRPr lang="en-US" dirty="0"/>
          </a:p>
          <a:p>
            <a:r>
              <a:rPr lang="en-US" dirty="0"/>
              <a:t>Memory performance is not scaling as fast as needed!  </a:t>
            </a:r>
          </a:p>
          <a:p>
            <a:r>
              <a:rPr lang="en-US" dirty="0"/>
              <a:t>Cache hierarchy offers some mitigation, but not enough</a:t>
            </a:r>
          </a:p>
          <a:p>
            <a:r>
              <a:rPr lang="en-US" dirty="0"/>
              <a:t>Will further degrade with core count, remote mem, networks, warehouse scale </a:t>
            </a:r>
            <a:r>
              <a:rPr lang="en-US" dirty="0" err="1"/>
              <a:t>etc</a:t>
            </a:r>
            <a:r>
              <a:rPr lang="en-US" dirty="0"/>
              <a:t>… </a:t>
            </a:r>
          </a:p>
          <a:p>
            <a:r>
              <a:rPr lang="en-US" dirty="0"/>
              <a:t>BW can be somewhat mitigated, but at a further cost for latency</a:t>
            </a:r>
          </a:p>
          <a:p>
            <a:pPr lvl="1"/>
            <a:r>
              <a:rPr lang="en-US" sz="2000" b="1" dirty="0"/>
              <a:t>So, we prefetch…</a:t>
            </a:r>
          </a:p>
          <a:p>
            <a:pPr lvl="1"/>
            <a:endParaRPr lang="en-US" dirty="0"/>
          </a:p>
        </p:txBody>
      </p:sp>
      <p:sp>
        <p:nvSpPr>
          <p:cNvPr id="26" name="Rectangle 25"/>
          <p:cNvSpPr/>
          <p:nvPr/>
        </p:nvSpPr>
        <p:spPr>
          <a:xfrm>
            <a:off x="8367753" y="3583674"/>
            <a:ext cx="3748067" cy="646331"/>
          </a:xfrm>
          <a:prstGeom prst="rect">
            <a:avLst/>
          </a:prstGeom>
        </p:spPr>
        <p:txBody>
          <a:bodyPr wrap="square">
            <a:spAutoFit/>
          </a:bodyPr>
          <a:lstStyle/>
          <a:p>
            <a:pPr defTabSz="685800"/>
            <a:r>
              <a:rPr lang="en-US" sz="1200" i="1" dirty="0">
                <a:solidFill>
                  <a:srgbClr val="000000"/>
                </a:solidFill>
                <a:latin typeface="Arial" panose="020B0604020202020204"/>
                <a:ea typeface="Gungsuh" pitchFamily="18" charset="-127"/>
                <a:cs typeface="Arial" pitchFamily="34" charset="0"/>
              </a:rPr>
              <a:t>Deep-dive Analysis of the Data Analytics Workload in </a:t>
            </a:r>
            <a:r>
              <a:rPr lang="en-US" sz="1200" i="1" dirty="0" err="1">
                <a:solidFill>
                  <a:srgbClr val="000000"/>
                </a:solidFill>
                <a:latin typeface="Arial" panose="020B0604020202020204"/>
                <a:ea typeface="Gungsuh" pitchFamily="18" charset="-127"/>
                <a:cs typeface="Arial" pitchFamily="34" charset="0"/>
              </a:rPr>
              <a:t>CloudSuite</a:t>
            </a:r>
            <a:endParaRPr lang="en-US" sz="1200" i="1" dirty="0">
              <a:solidFill>
                <a:srgbClr val="000000"/>
              </a:solidFill>
              <a:latin typeface="Arial" panose="020B0604020202020204"/>
              <a:ea typeface="Gungsuh" pitchFamily="18" charset="-127"/>
              <a:cs typeface="Arial" pitchFamily="34" charset="0"/>
            </a:endParaRPr>
          </a:p>
          <a:p>
            <a:pPr defTabSz="685800"/>
            <a:r>
              <a:rPr lang="en-US" sz="1200" i="1" dirty="0" err="1">
                <a:solidFill>
                  <a:srgbClr val="000000"/>
                </a:solidFill>
                <a:latin typeface="Arial" panose="020B0604020202020204"/>
                <a:ea typeface="Gungsuh" pitchFamily="18" charset="-127"/>
                <a:cs typeface="Arial" pitchFamily="34" charset="0"/>
              </a:rPr>
              <a:t>Yasin</a:t>
            </a:r>
            <a:r>
              <a:rPr lang="en-US" sz="1200" i="1" dirty="0">
                <a:solidFill>
                  <a:srgbClr val="000000"/>
                </a:solidFill>
                <a:latin typeface="Arial" panose="020B0604020202020204"/>
                <a:ea typeface="Gungsuh" pitchFamily="18" charset="-127"/>
                <a:cs typeface="Arial" pitchFamily="34" charset="0"/>
              </a:rPr>
              <a:t> et al. [IISWC 2014]</a:t>
            </a:r>
          </a:p>
        </p:txBody>
      </p:sp>
      <p:pic>
        <p:nvPicPr>
          <p:cNvPr id="15" name="Picture 14">
            <a:extLst>
              <a:ext uri="{FF2B5EF4-FFF2-40B4-BE49-F238E27FC236}">
                <a16:creationId xmlns:a16="http://schemas.microsoft.com/office/drawing/2014/main" id="{7EBB0B6A-89D8-4ABE-BBA6-B2CFB0F4B7A4}"/>
              </a:ext>
            </a:extLst>
          </p:cNvPr>
          <p:cNvPicPr>
            <a:picLocks noChangeAspect="1"/>
          </p:cNvPicPr>
          <p:nvPr/>
        </p:nvPicPr>
        <p:blipFill rotWithShape="1">
          <a:blip r:embed="rId2"/>
          <a:srcRect l="7714" t="5099"/>
          <a:stretch/>
        </p:blipFill>
        <p:spPr>
          <a:xfrm>
            <a:off x="4438650" y="666749"/>
            <a:ext cx="3596422" cy="3388247"/>
          </a:xfrm>
          <a:prstGeom prst="rect">
            <a:avLst/>
          </a:prstGeom>
        </p:spPr>
      </p:pic>
      <p:grpSp>
        <p:nvGrpSpPr>
          <p:cNvPr id="25" name="Group 24">
            <a:extLst>
              <a:ext uri="{FF2B5EF4-FFF2-40B4-BE49-F238E27FC236}">
                <a16:creationId xmlns:a16="http://schemas.microsoft.com/office/drawing/2014/main" id="{9873EFF7-1A73-4585-B78E-A3B15799324A}"/>
              </a:ext>
            </a:extLst>
          </p:cNvPr>
          <p:cNvGrpSpPr/>
          <p:nvPr/>
        </p:nvGrpSpPr>
        <p:grpSpPr>
          <a:xfrm>
            <a:off x="-2" y="831939"/>
            <a:ext cx="4410077" cy="2723719"/>
            <a:chOff x="-66677" y="831939"/>
            <a:chExt cx="4667253" cy="2723719"/>
          </a:xfrm>
        </p:grpSpPr>
        <p:sp>
          <p:nvSpPr>
            <p:cNvPr id="6" name="Rectangle 5"/>
            <p:cNvSpPr/>
            <p:nvPr/>
          </p:nvSpPr>
          <p:spPr>
            <a:xfrm>
              <a:off x="463380" y="3124771"/>
              <a:ext cx="3462985" cy="430887"/>
            </a:xfrm>
            <a:prstGeom prst="rect">
              <a:avLst/>
            </a:prstGeom>
          </p:spPr>
          <p:txBody>
            <a:bodyPr wrap="square">
              <a:spAutoFit/>
            </a:bodyPr>
            <a:lstStyle/>
            <a:p>
              <a:pPr defTabSz="685800"/>
              <a:r>
                <a:rPr lang="en-US" sz="1100" i="1" dirty="0">
                  <a:solidFill>
                    <a:srgbClr val="000000"/>
                  </a:solidFill>
                  <a:latin typeface="Arial" panose="020B0604020202020204"/>
                  <a:ea typeface="Gungsuh" pitchFamily="18" charset="-127"/>
                  <a:cs typeface="Arial" pitchFamily="34" charset="0"/>
                </a:rPr>
                <a:t>Computer Architecture: A Quantitative Approach]</a:t>
              </a:r>
            </a:p>
            <a:p>
              <a:pPr defTabSz="685800"/>
              <a:r>
                <a:rPr lang="en-US" sz="1100" i="1" dirty="0">
                  <a:solidFill>
                    <a:srgbClr val="000000"/>
                  </a:solidFill>
                  <a:latin typeface="Arial" panose="020B0604020202020204"/>
                  <a:ea typeface="Gungsuh" pitchFamily="18" charset="-127"/>
                  <a:cs typeface="Arial" pitchFamily="34" charset="0"/>
                </a:rPr>
                <a:t>[Hennessy &amp; Patterson</a:t>
              </a:r>
            </a:p>
          </p:txBody>
        </p:sp>
        <p:grpSp>
          <p:nvGrpSpPr>
            <p:cNvPr id="16" name="Group 15"/>
            <p:cNvGrpSpPr/>
            <p:nvPr/>
          </p:nvGrpSpPr>
          <p:grpSpPr>
            <a:xfrm>
              <a:off x="-66677" y="831939"/>
              <a:ext cx="4667253" cy="2263311"/>
              <a:chOff x="47146" y="1361091"/>
              <a:chExt cx="5570560" cy="2332004"/>
            </a:xfrm>
          </p:grpSpPr>
          <p:pic>
            <p:nvPicPr>
              <p:cNvPr id="5" name="Picture 4"/>
              <p:cNvPicPr>
                <a:picLocks noChangeAspect="1"/>
              </p:cNvPicPr>
              <p:nvPr/>
            </p:nvPicPr>
            <p:blipFill rotWithShape="1">
              <a:blip r:embed="rId3"/>
              <a:srcRect l="2653" r="5564"/>
              <a:stretch/>
            </p:blipFill>
            <p:spPr>
              <a:xfrm>
                <a:off x="47146" y="1361091"/>
                <a:ext cx="5570560" cy="2332004"/>
              </a:xfrm>
              <a:prstGeom prst="rect">
                <a:avLst/>
              </a:prstGeom>
            </p:spPr>
          </p:pic>
          <p:pic>
            <p:nvPicPr>
              <p:cNvPr id="13" name="Picture 12"/>
              <p:cNvPicPr>
                <a:picLocks noChangeAspect="1"/>
              </p:cNvPicPr>
              <p:nvPr/>
            </p:nvPicPr>
            <p:blipFill>
              <a:blip r:embed="rId4"/>
              <a:stretch>
                <a:fillRect/>
              </a:stretch>
            </p:blipFill>
            <p:spPr>
              <a:xfrm>
                <a:off x="1182260" y="1623995"/>
                <a:ext cx="971742" cy="671529"/>
              </a:xfrm>
              <a:prstGeom prst="rect">
                <a:avLst/>
              </a:prstGeom>
              <a:ln>
                <a:solidFill>
                  <a:schemeClr val="tx1"/>
                </a:solidFill>
              </a:ln>
            </p:spPr>
          </p:pic>
        </p:grpSp>
        <p:grpSp>
          <p:nvGrpSpPr>
            <p:cNvPr id="10" name="Group 9">
              <a:extLst>
                <a:ext uri="{FF2B5EF4-FFF2-40B4-BE49-F238E27FC236}">
                  <a16:creationId xmlns:a16="http://schemas.microsoft.com/office/drawing/2014/main" id="{85BF36BF-97C7-4F01-907C-1E1ECEAB2BFD}"/>
                </a:ext>
              </a:extLst>
            </p:cNvPr>
            <p:cNvGrpSpPr/>
            <p:nvPr/>
          </p:nvGrpSpPr>
          <p:grpSpPr>
            <a:xfrm>
              <a:off x="3094271" y="1532826"/>
              <a:ext cx="1096775" cy="896765"/>
              <a:chOff x="2854823" y="1296397"/>
              <a:chExt cx="1282107" cy="1048299"/>
            </a:xfrm>
          </p:grpSpPr>
          <p:sp>
            <p:nvSpPr>
              <p:cNvPr id="19" name="TextBox 18">
                <a:extLst>
                  <a:ext uri="{FF2B5EF4-FFF2-40B4-BE49-F238E27FC236}">
                    <a16:creationId xmlns:a16="http://schemas.microsoft.com/office/drawing/2014/main" id="{FFFC710B-813E-49F0-9728-A2C82C272013}"/>
                  </a:ext>
                </a:extLst>
              </p:cNvPr>
              <p:cNvSpPr txBox="1"/>
              <p:nvPr/>
            </p:nvSpPr>
            <p:spPr>
              <a:xfrm>
                <a:off x="2854823" y="1418104"/>
                <a:ext cx="1282107" cy="539676"/>
              </a:xfrm>
              <a:prstGeom prst="rect">
                <a:avLst/>
              </a:prstGeom>
              <a:noFill/>
            </p:spPr>
            <p:txBody>
              <a:bodyPr wrap="none" rtlCol="0">
                <a:spAutoFit/>
              </a:bodyPr>
              <a:lstStyle/>
              <a:p>
                <a:pPr algn="ctr" fontAlgn="base">
                  <a:spcBef>
                    <a:spcPct val="0"/>
                  </a:spcBef>
                  <a:spcAft>
                    <a:spcPct val="0"/>
                  </a:spcAft>
                </a:pPr>
                <a:r>
                  <a:rPr lang="en-US" sz="1200" dirty="0">
                    <a:solidFill>
                      <a:srgbClr val="0070C0"/>
                    </a:solidFill>
                    <a:latin typeface="Arial" pitchFamily="34" charset="0"/>
                    <a:ea typeface="Gungsuh" pitchFamily="18" charset="-127"/>
                    <a:cs typeface="Arial" pitchFamily="34" charset="0"/>
                  </a:rPr>
                  <a:t>Gap</a:t>
                </a:r>
              </a:p>
              <a:p>
                <a:pPr algn="ctr" fontAlgn="base">
                  <a:spcBef>
                    <a:spcPct val="0"/>
                  </a:spcBef>
                  <a:spcAft>
                    <a:spcPct val="0"/>
                  </a:spcAft>
                </a:pPr>
                <a:r>
                  <a:rPr lang="en-US" sz="1200" dirty="0">
                    <a:solidFill>
                      <a:srgbClr val="0070C0"/>
                    </a:solidFill>
                    <a:latin typeface="Arial" pitchFamily="34" charset="0"/>
                    <a:ea typeface="Gungsuh" pitchFamily="18" charset="-127"/>
                    <a:cs typeface="Arial" pitchFamily="34" charset="0"/>
                  </a:rPr>
                  <a:t>50% per year</a:t>
                </a:r>
              </a:p>
            </p:txBody>
          </p:sp>
          <p:cxnSp>
            <p:nvCxnSpPr>
              <p:cNvPr id="20" name="Straight Arrow Connector 19">
                <a:extLst>
                  <a:ext uri="{FF2B5EF4-FFF2-40B4-BE49-F238E27FC236}">
                    <a16:creationId xmlns:a16="http://schemas.microsoft.com/office/drawing/2014/main" id="{086F7D0A-972C-474E-9541-4AEC3614E9FE}"/>
                  </a:ext>
                </a:extLst>
              </p:cNvPr>
              <p:cNvCxnSpPr>
                <a:cxnSpLocks/>
              </p:cNvCxnSpPr>
              <p:nvPr/>
            </p:nvCxnSpPr>
            <p:spPr bwMode="auto">
              <a:xfrm flipH="1" flipV="1">
                <a:off x="3020558" y="1296397"/>
                <a:ext cx="161499" cy="201266"/>
              </a:xfrm>
              <a:prstGeom prst="straightConnector1">
                <a:avLst/>
              </a:prstGeom>
              <a:noFill/>
              <a:ln w="12700" cap="flat" cmpd="sng" algn="ctr">
                <a:solidFill>
                  <a:srgbClr val="0070C0"/>
                </a:solidFill>
                <a:prstDash val="solid"/>
                <a:round/>
                <a:headEnd type="none" w="med" len="med"/>
                <a:tailEnd type="triangle"/>
              </a:ln>
              <a:effectLst/>
            </p:spPr>
          </p:cxnSp>
          <p:cxnSp>
            <p:nvCxnSpPr>
              <p:cNvPr id="21" name="Straight Arrow Connector 20">
                <a:extLst>
                  <a:ext uri="{FF2B5EF4-FFF2-40B4-BE49-F238E27FC236}">
                    <a16:creationId xmlns:a16="http://schemas.microsoft.com/office/drawing/2014/main" id="{E2319917-1FF6-4B93-84D9-51986761C9C8}"/>
                  </a:ext>
                </a:extLst>
              </p:cNvPr>
              <p:cNvCxnSpPr>
                <a:cxnSpLocks/>
              </p:cNvCxnSpPr>
              <p:nvPr/>
            </p:nvCxnSpPr>
            <p:spPr bwMode="auto">
              <a:xfrm flipH="1">
                <a:off x="2916890" y="1982591"/>
                <a:ext cx="207336" cy="362105"/>
              </a:xfrm>
              <a:prstGeom prst="straightConnector1">
                <a:avLst/>
              </a:prstGeom>
              <a:noFill/>
              <a:ln w="12700" cap="flat" cmpd="sng" algn="ctr">
                <a:solidFill>
                  <a:srgbClr val="0070C0"/>
                </a:solidFill>
                <a:prstDash val="solid"/>
                <a:round/>
                <a:headEnd type="none" w="med" len="med"/>
                <a:tailEnd type="triangle"/>
              </a:ln>
              <a:effectLst/>
            </p:spPr>
          </p:cxnSp>
        </p:grpSp>
      </p:grpSp>
      <p:pic>
        <p:nvPicPr>
          <p:cNvPr id="1027" name="Picture 1" descr="image002"/>
          <p:cNvPicPr>
            <a:picLocks noChangeAspect="1" noChangeArrowheads="1"/>
          </p:cNvPicPr>
          <p:nvPr/>
        </p:nvPicPr>
        <p:blipFill rotWithShape="1">
          <a:blip r:embed="rId5">
            <a:extLst>
              <a:ext uri="{28A0092B-C50C-407E-A947-70E740481C1C}">
                <a14:useLocalDpi xmlns:a14="http://schemas.microsoft.com/office/drawing/2010/main" val="0"/>
              </a:ext>
            </a:extLst>
          </a:blip>
          <a:srcRect l="1795" r="6242" b="8436"/>
          <a:stretch/>
        </p:blipFill>
        <p:spPr bwMode="auto">
          <a:xfrm>
            <a:off x="8101729" y="577291"/>
            <a:ext cx="4082339" cy="29783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Rectangle 31">
            <a:extLst>
              <a:ext uri="{FF2B5EF4-FFF2-40B4-BE49-F238E27FC236}">
                <a16:creationId xmlns:a16="http://schemas.microsoft.com/office/drawing/2014/main" id="{DE8C6BFE-E20C-49E9-B974-F48618AE1793}"/>
              </a:ext>
            </a:extLst>
          </p:cNvPr>
          <p:cNvSpPr/>
          <p:nvPr/>
        </p:nvSpPr>
        <p:spPr>
          <a:xfrm>
            <a:off x="7064623" y="3577541"/>
            <a:ext cx="3272167" cy="246221"/>
          </a:xfrm>
          <a:prstGeom prst="rect">
            <a:avLst/>
          </a:prstGeom>
        </p:spPr>
        <p:txBody>
          <a:bodyPr wrap="square">
            <a:spAutoFit/>
          </a:bodyPr>
          <a:lstStyle/>
          <a:p>
            <a:pPr defTabSz="685800"/>
            <a:r>
              <a:rPr lang="en-US" sz="1000" i="1" dirty="0" err="1">
                <a:solidFill>
                  <a:srgbClr val="000000"/>
                </a:solidFill>
                <a:latin typeface="Arial" panose="020B0604020202020204"/>
                <a:ea typeface="Gungsuh" pitchFamily="18" charset="-127"/>
                <a:cs typeface="Arial" pitchFamily="34" charset="0"/>
              </a:rPr>
              <a:t>Ayar</a:t>
            </a:r>
            <a:r>
              <a:rPr lang="en-US" sz="1000" i="1" dirty="0">
                <a:solidFill>
                  <a:srgbClr val="000000"/>
                </a:solidFill>
                <a:latin typeface="Arial" panose="020B0604020202020204"/>
                <a:ea typeface="Gungsuh" pitchFamily="18" charset="-127"/>
                <a:cs typeface="Arial" pitchFamily="34" charset="0"/>
              </a:rPr>
              <a:t> labs</a:t>
            </a:r>
          </a:p>
        </p:txBody>
      </p:sp>
    </p:spTree>
    <p:extLst>
      <p:ext uri="{BB962C8B-B14F-4D97-AF65-F5344CB8AC3E}">
        <p14:creationId xmlns:p14="http://schemas.microsoft.com/office/powerpoint/2010/main" val="4288750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993209" y="0"/>
            <a:ext cx="5903516" cy="6522318"/>
          </a:xfrm>
          <a:prstGeom prst="rect">
            <a:avLst/>
          </a:prstGeom>
        </p:spPr>
      </p:pic>
      <p:sp>
        <p:nvSpPr>
          <p:cNvPr id="2" name="Title 1"/>
          <p:cNvSpPr>
            <a:spLocks noGrp="1"/>
          </p:cNvSpPr>
          <p:nvPr>
            <p:ph type="title"/>
          </p:nvPr>
        </p:nvSpPr>
        <p:spPr/>
        <p:txBody>
          <a:bodyPr/>
          <a:lstStyle/>
          <a:p>
            <a:r>
              <a:rPr lang="en-US" dirty="0"/>
              <a:t>Related work per year</a:t>
            </a:r>
          </a:p>
        </p:txBody>
      </p:sp>
      <p:sp>
        <p:nvSpPr>
          <p:cNvPr id="8" name="TextBox 7"/>
          <p:cNvSpPr txBox="1"/>
          <p:nvPr/>
        </p:nvSpPr>
        <p:spPr>
          <a:xfrm>
            <a:off x="3596508" y="6002379"/>
            <a:ext cx="2156360" cy="276999"/>
          </a:xfrm>
          <a:prstGeom prst="rect">
            <a:avLst/>
          </a:prstGeom>
          <a:noFill/>
        </p:spPr>
        <p:txBody>
          <a:bodyPr wrap="none" rtlCol="0">
            <a:spAutoFit/>
          </a:bodyPr>
          <a:lstStyle/>
          <a:p>
            <a:r>
              <a:rPr lang="en-US" sz="1200" i="1" dirty="0"/>
              <a:t>Source: Google scholar stats</a:t>
            </a:r>
          </a:p>
        </p:txBody>
      </p:sp>
      <p:sp>
        <p:nvSpPr>
          <p:cNvPr id="9" name="Rectangle 8"/>
          <p:cNvSpPr/>
          <p:nvPr/>
        </p:nvSpPr>
        <p:spPr>
          <a:xfrm flipH="1">
            <a:off x="11628660" y="734293"/>
            <a:ext cx="346249" cy="5788025"/>
          </a:xfrm>
          <a:prstGeom prst="rect">
            <a:avLst/>
          </a:prstGeom>
        </p:spPr>
        <p:txBody>
          <a:bodyPr vert="vert270" wrap="square">
            <a:spAutoFit/>
          </a:bodyPr>
          <a:lstStyle/>
          <a:p>
            <a:r>
              <a:rPr lang="en-US" sz="1050" i="1" dirty="0"/>
              <a:t>Technical Report: Prefetching for complex memory access patterns. Sam Ainsworth, 2018</a:t>
            </a:r>
          </a:p>
        </p:txBody>
      </p:sp>
      <p:graphicFrame>
        <p:nvGraphicFramePr>
          <p:cNvPr id="11" name="Chart 10">
            <a:extLst>
              <a:ext uri="{FF2B5EF4-FFF2-40B4-BE49-F238E27FC236}">
                <a16:creationId xmlns:a16="http://schemas.microsoft.com/office/drawing/2014/main" id="{03031A68-46C6-4DA6-8879-FE697580642D}"/>
              </a:ext>
            </a:extLst>
          </p:cNvPr>
          <p:cNvGraphicFramePr>
            <a:graphicFrameLocks/>
          </p:cNvGraphicFramePr>
          <p:nvPr>
            <p:extLst>
              <p:ext uri="{D42A27DB-BD31-4B8C-83A1-F6EECF244321}">
                <p14:modId xmlns:p14="http://schemas.microsoft.com/office/powerpoint/2010/main" val="2811332028"/>
              </p:ext>
            </p:extLst>
          </p:nvPr>
        </p:nvGraphicFramePr>
        <p:xfrm>
          <a:off x="136913" y="826265"/>
          <a:ext cx="5993209" cy="512686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C3A88CAD-C8B6-41D4-BC77-AD66A9F786C8}"/>
              </a:ext>
            </a:extLst>
          </p:cNvPr>
          <p:cNvSpPr txBox="1"/>
          <p:nvPr/>
        </p:nvSpPr>
        <p:spPr>
          <a:xfrm>
            <a:off x="-66675" y="3076575"/>
            <a:ext cx="312906" cy="369332"/>
          </a:xfrm>
          <a:prstGeom prst="rect">
            <a:avLst/>
          </a:prstGeom>
          <a:noFill/>
        </p:spPr>
        <p:txBody>
          <a:bodyPr wrap="none" rtlCol="0">
            <a:spAutoFit/>
          </a:bodyPr>
          <a:lstStyle/>
          <a:p>
            <a:r>
              <a:rPr lang="en-US" dirty="0"/>
              <a:t>#</a:t>
            </a:r>
          </a:p>
        </p:txBody>
      </p:sp>
      <p:sp>
        <p:nvSpPr>
          <p:cNvPr id="10" name="TextBox 9">
            <a:extLst>
              <a:ext uri="{FF2B5EF4-FFF2-40B4-BE49-F238E27FC236}">
                <a16:creationId xmlns:a16="http://schemas.microsoft.com/office/drawing/2014/main" id="{370E0F8F-D938-4AC5-9518-376E3E80D889}"/>
              </a:ext>
            </a:extLst>
          </p:cNvPr>
          <p:cNvSpPr txBox="1"/>
          <p:nvPr/>
        </p:nvSpPr>
        <p:spPr>
          <a:xfrm>
            <a:off x="2823649" y="5822223"/>
            <a:ext cx="532518" cy="307777"/>
          </a:xfrm>
          <a:prstGeom prst="rect">
            <a:avLst/>
          </a:prstGeom>
          <a:noFill/>
        </p:spPr>
        <p:txBody>
          <a:bodyPr wrap="none" rtlCol="0">
            <a:spAutoFit/>
          </a:bodyPr>
          <a:lstStyle/>
          <a:p>
            <a:r>
              <a:rPr lang="en-US" sz="1400" i="1" dirty="0"/>
              <a:t>year</a:t>
            </a:r>
          </a:p>
        </p:txBody>
      </p:sp>
    </p:spTree>
    <p:extLst>
      <p:ext uri="{BB962C8B-B14F-4D97-AF65-F5344CB8AC3E}">
        <p14:creationId xmlns:p14="http://schemas.microsoft.com/office/powerpoint/2010/main" val="40967644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46709-9032-4191-BAB2-0247592AECB4}"/>
              </a:ext>
            </a:extLst>
          </p:cNvPr>
          <p:cNvSpPr>
            <a:spLocks noGrp="1"/>
          </p:cNvSpPr>
          <p:nvPr>
            <p:ph type="title"/>
          </p:nvPr>
        </p:nvSpPr>
        <p:spPr/>
        <p:txBody>
          <a:bodyPr/>
          <a:lstStyle/>
          <a:p>
            <a:r>
              <a:rPr lang="en-US" dirty="0"/>
              <a:t>Designing prefetchers in 2026, still relevant?</a:t>
            </a:r>
          </a:p>
        </p:txBody>
      </p:sp>
      <p:sp>
        <p:nvSpPr>
          <p:cNvPr id="3" name="Content Placeholder 2">
            <a:extLst>
              <a:ext uri="{FF2B5EF4-FFF2-40B4-BE49-F238E27FC236}">
                <a16:creationId xmlns:a16="http://schemas.microsoft.com/office/drawing/2014/main" id="{D1127604-864A-4839-8456-58E41887885B}"/>
              </a:ext>
            </a:extLst>
          </p:cNvPr>
          <p:cNvSpPr>
            <a:spLocks noGrp="1"/>
          </p:cNvSpPr>
          <p:nvPr>
            <p:ph idx="1"/>
          </p:nvPr>
        </p:nvSpPr>
        <p:spPr/>
        <p:txBody>
          <a:bodyPr/>
          <a:lstStyle/>
          <a:p>
            <a:r>
              <a:rPr lang="en-US" dirty="0"/>
              <a:t> </a:t>
            </a:r>
          </a:p>
        </p:txBody>
      </p:sp>
      <p:pic>
        <p:nvPicPr>
          <p:cNvPr id="9" name="Picture 2" descr="C:\Users\l00547950\AppData\Roaming\WeLink_Desktop\appdata\IM\l00547950\ReceiveFiles\ScreenShot\b7a24e3c1516fea19978f499232b857541606406.jpg">
            <a:extLst>
              <a:ext uri="{FF2B5EF4-FFF2-40B4-BE49-F238E27FC236}">
                <a16:creationId xmlns:a16="http://schemas.microsoft.com/office/drawing/2014/main" id="{35F49753-6F1D-4DE5-AA86-7CB369D2C9F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70229"/>
          <a:stretch/>
        </p:blipFill>
        <p:spPr bwMode="auto">
          <a:xfrm>
            <a:off x="144452" y="674450"/>
            <a:ext cx="4523858" cy="27545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1026" name="Picture 2" descr="C:\Users\l00547950\AppData\Roaming\WeLink_Desktop\appdata\IM\l00547950\ReceiveFiles\ScreenShot\b7a24e3c1516fea19978f499232b857541606406.jpg">
            <a:extLst>
              <a:ext uri="{FF2B5EF4-FFF2-40B4-BE49-F238E27FC236}">
                <a16:creationId xmlns:a16="http://schemas.microsoft.com/office/drawing/2014/main" id="{48DF11E1-8C66-4689-9934-40DC45C5C02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0170" b="40058"/>
          <a:stretch/>
        </p:blipFill>
        <p:spPr bwMode="auto">
          <a:xfrm>
            <a:off x="3581485" y="2186632"/>
            <a:ext cx="4448174" cy="24466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5" name="Picture 4">
            <a:extLst>
              <a:ext uri="{FF2B5EF4-FFF2-40B4-BE49-F238E27FC236}">
                <a16:creationId xmlns:a16="http://schemas.microsoft.com/office/drawing/2014/main" id="{35CD61EF-5D0A-4FE8-AC89-C25AF6F2C58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43775" y="3890679"/>
            <a:ext cx="4703773" cy="261512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Box 5">
            <a:extLst>
              <a:ext uri="{FF2B5EF4-FFF2-40B4-BE49-F238E27FC236}">
                <a16:creationId xmlns:a16="http://schemas.microsoft.com/office/drawing/2014/main" id="{4CBD99D7-A64D-4AF6-A736-42FC5F6A374E}"/>
              </a:ext>
            </a:extLst>
          </p:cNvPr>
          <p:cNvSpPr txBox="1"/>
          <p:nvPr/>
        </p:nvSpPr>
        <p:spPr>
          <a:xfrm>
            <a:off x="7471577" y="3925381"/>
            <a:ext cx="4575971" cy="707886"/>
          </a:xfrm>
          <a:prstGeom prst="rect">
            <a:avLst/>
          </a:prstGeom>
          <a:noFill/>
        </p:spPr>
        <p:txBody>
          <a:bodyPr wrap="square" rtlCol="0">
            <a:spAutoFit/>
          </a:bodyPr>
          <a:lstStyle/>
          <a:p>
            <a:pPr algn="ctr"/>
            <a:r>
              <a:rPr lang="en-US" sz="2000" b="1" dirty="0">
                <a:ln w="0" cmpd="sng">
                  <a:noFill/>
                </a:ln>
                <a:solidFill>
                  <a:srgbClr val="ECEEEB"/>
                </a:solidFill>
                <a:effectLst>
                  <a:glow rad="88900">
                    <a:schemeClr val="tx1">
                      <a:lumMod val="75000"/>
                      <a:lumOff val="25000"/>
                      <a:alpha val="80000"/>
                    </a:schemeClr>
                  </a:glow>
                </a:effectLst>
              </a:rPr>
              <a:t>BORN JUST IN TIME TO DESIGN THE BEST PREFETCHER EVER???  </a:t>
            </a:r>
          </a:p>
        </p:txBody>
      </p:sp>
      <p:sp>
        <p:nvSpPr>
          <p:cNvPr id="4" name="Rectangle 3">
            <a:extLst>
              <a:ext uri="{FF2B5EF4-FFF2-40B4-BE49-F238E27FC236}">
                <a16:creationId xmlns:a16="http://schemas.microsoft.com/office/drawing/2014/main" id="{115740D2-64C5-4B99-8A3C-88B377345B29}"/>
              </a:ext>
            </a:extLst>
          </p:cNvPr>
          <p:cNvSpPr/>
          <p:nvPr/>
        </p:nvSpPr>
        <p:spPr>
          <a:xfrm>
            <a:off x="331262" y="5356936"/>
            <a:ext cx="7027900" cy="861774"/>
          </a:xfrm>
          <a:prstGeom prst="rect">
            <a:avLst/>
          </a:prstGeom>
        </p:spPr>
        <p:txBody>
          <a:bodyPr wrap="square">
            <a:spAutoFit/>
          </a:bodyPr>
          <a:lstStyle/>
          <a:p>
            <a:r>
              <a:rPr lang="en-US" dirty="0"/>
              <a:t>Is there still something to discover?</a:t>
            </a:r>
          </a:p>
          <a:p>
            <a:endParaRPr lang="en-US" dirty="0"/>
          </a:p>
          <a:p>
            <a:r>
              <a:rPr lang="en-US" sz="1400" dirty="0"/>
              <a:t>(Bonus question: Is it still possible to get a paper accepted?)</a:t>
            </a:r>
          </a:p>
        </p:txBody>
      </p:sp>
    </p:spTree>
    <p:extLst>
      <p:ext uri="{BB962C8B-B14F-4D97-AF65-F5344CB8AC3E}">
        <p14:creationId xmlns:p14="http://schemas.microsoft.com/office/powerpoint/2010/main" val="3698996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4A244-2223-4113-BC94-98605902FCD4}"/>
              </a:ext>
            </a:extLst>
          </p:cNvPr>
          <p:cNvSpPr>
            <a:spLocks noGrp="1"/>
          </p:cNvSpPr>
          <p:nvPr>
            <p:ph type="title"/>
          </p:nvPr>
        </p:nvSpPr>
        <p:spPr/>
        <p:txBody>
          <a:bodyPr/>
          <a:lstStyle/>
          <a:p>
            <a:r>
              <a:rPr lang="en-US" dirty="0"/>
              <a:t>Brief history (non-exhaustive) </a:t>
            </a:r>
          </a:p>
        </p:txBody>
      </p:sp>
      <p:sp>
        <p:nvSpPr>
          <p:cNvPr id="3" name="Content Placeholder 2">
            <a:extLst>
              <a:ext uri="{FF2B5EF4-FFF2-40B4-BE49-F238E27FC236}">
                <a16:creationId xmlns:a16="http://schemas.microsoft.com/office/drawing/2014/main" id="{08C17BC8-AF2B-4473-81A2-7E899EFEAC76}"/>
              </a:ext>
            </a:extLst>
          </p:cNvPr>
          <p:cNvSpPr>
            <a:spLocks noGrp="1"/>
          </p:cNvSpPr>
          <p:nvPr>
            <p:ph idx="1"/>
          </p:nvPr>
        </p:nvSpPr>
        <p:spPr>
          <a:xfrm>
            <a:off x="47605" y="764705"/>
            <a:ext cx="12106297" cy="5741101"/>
          </a:xfrm>
        </p:spPr>
        <p:txBody>
          <a:bodyPr/>
          <a:lstStyle/>
          <a:p>
            <a:pPr marL="0" indent="0">
              <a:buNone/>
            </a:pPr>
            <a:r>
              <a:rPr lang="en-US" dirty="0"/>
              <a:t>  Spatial</a:t>
            </a:r>
          </a:p>
          <a:p>
            <a:pPr lvl="1"/>
            <a:r>
              <a:rPr lang="en-US" dirty="0"/>
              <a:t>Next line</a:t>
            </a:r>
          </a:p>
          <a:p>
            <a:pPr lvl="1"/>
            <a:r>
              <a:rPr lang="en-US" dirty="0"/>
              <a:t>Streaming prefetchers</a:t>
            </a:r>
          </a:p>
          <a:p>
            <a:pPr lvl="1"/>
            <a:r>
              <a:rPr lang="en-US" dirty="0"/>
              <a:t>Stride prefetchers</a:t>
            </a:r>
          </a:p>
          <a:p>
            <a:pPr lvl="1"/>
            <a:r>
              <a:rPr lang="en-US" dirty="0"/>
              <a:t>Alternating strides</a:t>
            </a:r>
          </a:p>
          <a:p>
            <a:pPr lvl="1"/>
            <a:r>
              <a:rPr lang="en-US" dirty="0"/>
              <a:t>Signature-based strides</a:t>
            </a:r>
          </a:p>
          <a:p>
            <a:endParaRPr lang="en-US" dirty="0"/>
          </a:p>
          <a:p>
            <a:endParaRPr lang="en-US" dirty="0"/>
          </a:p>
          <a:p>
            <a:endParaRPr lang="en-US" dirty="0"/>
          </a:p>
          <a:p>
            <a:endParaRPr lang="en-US" dirty="0"/>
          </a:p>
          <a:p>
            <a:endParaRPr lang="en-US" dirty="0"/>
          </a:p>
          <a:p>
            <a:endParaRPr lang="en-US" dirty="0"/>
          </a:p>
          <a:p>
            <a:endParaRPr lang="en-US" sz="1100" dirty="0"/>
          </a:p>
          <a:p>
            <a:r>
              <a:rPr lang="en-US" dirty="0"/>
              <a:t>Next stop: Irregular?…</a:t>
            </a:r>
          </a:p>
        </p:txBody>
      </p:sp>
      <p:pic>
        <p:nvPicPr>
          <p:cNvPr id="8" name="Picture 7">
            <a:extLst>
              <a:ext uri="{FF2B5EF4-FFF2-40B4-BE49-F238E27FC236}">
                <a16:creationId xmlns:a16="http://schemas.microsoft.com/office/drawing/2014/main" id="{2531EA03-2843-4BE6-9E72-C19A3261D076}"/>
              </a:ext>
            </a:extLst>
          </p:cNvPr>
          <p:cNvPicPr>
            <a:picLocks noChangeAspect="1"/>
          </p:cNvPicPr>
          <p:nvPr/>
        </p:nvPicPr>
        <p:blipFill>
          <a:blip r:embed="rId2"/>
          <a:stretch>
            <a:fillRect/>
          </a:stretch>
        </p:blipFill>
        <p:spPr>
          <a:xfrm>
            <a:off x="6210300" y="4982008"/>
            <a:ext cx="5381650" cy="1602171"/>
          </a:xfrm>
          <a:prstGeom prst="rect">
            <a:avLst/>
          </a:prstGeom>
        </p:spPr>
      </p:pic>
      <p:sp>
        <p:nvSpPr>
          <p:cNvPr id="9" name="TextBox 8">
            <a:extLst>
              <a:ext uri="{FF2B5EF4-FFF2-40B4-BE49-F238E27FC236}">
                <a16:creationId xmlns:a16="http://schemas.microsoft.com/office/drawing/2014/main" id="{9D40202B-4632-4F56-AB76-116E5A494479}"/>
              </a:ext>
            </a:extLst>
          </p:cNvPr>
          <p:cNvSpPr txBox="1"/>
          <p:nvPr/>
        </p:nvSpPr>
        <p:spPr>
          <a:xfrm>
            <a:off x="8467725" y="6327376"/>
            <a:ext cx="628698" cy="338554"/>
          </a:xfrm>
          <a:prstGeom prst="rect">
            <a:avLst/>
          </a:prstGeom>
          <a:noFill/>
        </p:spPr>
        <p:txBody>
          <a:bodyPr wrap="none" rtlCol="0">
            <a:spAutoFit/>
          </a:bodyPr>
          <a:lstStyle/>
          <a:p>
            <a:r>
              <a:rPr lang="en-US" sz="1600" i="1" dirty="0"/>
              <a:t>SMS</a:t>
            </a:r>
          </a:p>
        </p:txBody>
      </p:sp>
      <p:pic>
        <p:nvPicPr>
          <p:cNvPr id="11" name="Picture 10">
            <a:extLst>
              <a:ext uri="{FF2B5EF4-FFF2-40B4-BE49-F238E27FC236}">
                <a16:creationId xmlns:a16="http://schemas.microsoft.com/office/drawing/2014/main" id="{6C740ABE-5994-48F3-A345-022BC4392950}"/>
              </a:ext>
            </a:extLst>
          </p:cNvPr>
          <p:cNvPicPr>
            <a:picLocks noChangeAspect="1"/>
          </p:cNvPicPr>
          <p:nvPr/>
        </p:nvPicPr>
        <p:blipFill rotWithShape="1">
          <a:blip r:embed="rId3"/>
          <a:srcRect l="6223" r="4585"/>
          <a:stretch/>
        </p:blipFill>
        <p:spPr>
          <a:xfrm>
            <a:off x="8668711" y="132130"/>
            <a:ext cx="3218490" cy="2316497"/>
          </a:xfrm>
          <a:prstGeom prst="rect">
            <a:avLst/>
          </a:prstGeom>
        </p:spPr>
      </p:pic>
      <p:pic>
        <p:nvPicPr>
          <p:cNvPr id="12" name="Picture 11">
            <a:extLst>
              <a:ext uri="{FF2B5EF4-FFF2-40B4-BE49-F238E27FC236}">
                <a16:creationId xmlns:a16="http://schemas.microsoft.com/office/drawing/2014/main" id="{497701D8-A1C3-480B-AA34-0A4803A49E13}"/>
              </a:ext>
            </a:extLst>
          </p:cNvPr>
          <p:cNvPicPr>
            <a:picLocks noChangeAspect="1"/>
          </p:cNvPicPr>
          <p:nvPr/>
        </p:nvPicPr>
        <p:blipFill rotWithShape="1">
          <a:blip r:embed="rId4"/>
          <a:srcRect l="5805"/>
          <a:stretch/>
        </p:blipFill>
        <p:spPr>
          <a:xfrm>
            <a:off x="5949902" y="115900"/>
            <a:ext cx="2517823" cy="2489908"/>
          </a:xfrm>
          <a:prstGeom prst="rect">
            <a:avLst/>
          </a:prstGeom>
        </p:spPr>
      </p:pic>
      <p:sp>
        <p:nvSpPr>
          <p:cNvPr id="15" name="TextBox 14">
            <a:extLst>
              <a:ext uri="{FF2B5EF4-FFF2-40B4-BE49-F238E27FC236}">
                <a16:creationId xmlns:a16="http://schemas.microsoft.com/office/drawing/2014/main" id="{EC301612-A650-4950-B508-C0CF7B28C508}"/>
              </a:ext>
            </a:extLst>
          </p:cNvPr>
          <p:cNvSpPr txBox="1"/>
          <p:nvPr/>
        </p:nvSpPr>
        <p:spPr>
          <a:xfrm>
            <a:off x="6793454" y="2490359"/>
            <a:ext cx="1188146" cy="338554"/>
          </a:xfrm>
          <a:prstGeom prst="rect">
            <a:avLst/>
          </a:prstGeom>
          <a:noFill/>
        </p:spPr>
        <p:txBody>
          <a:bodyPr wrap="none" rtlCol="0">
            <a:spAutoFit/>
          </a:bodyPr>
          <a:lstStyle/>
          <a:p>
            <a:r>
              <a:rPr lang="en-US" sz="1600" dirty="0"/>
              <a:t>GHB G/AC</a:t>
            </a:r>
          </a:p>
        </p:txBody>
      </p:sp>
      <p:sp>
        <p:nvSpPr>
          <p:cNvPr id="16" name="TextBox 15">
            <a:extLst>
              <a:ext uri="{FF2B5EF4-FFF2-40B4-BE49-F238E27FC236}">
                <a16:creationId xmlns:a16="http://schemas.microsoft.com/office/drawing/2014/main" id="{AFB346C9-51F6-461A-8723-857B8E1D8296}"/>
              </a:ext>
            </a:extLst>
          </p:cNvPr>
          <p:cNvSpPr txBox="1"/>
          <p:nvPr/>
        </p:nvSpPr>
        <p:spPr>
          <a:xfrm>
            <a:off x="9678272" y="2490359"/>
            <a:ext cx="1199367" cy="338554"/>
          </a:xfrm>
          <a:prstGeom prst="rect">
            <a:avLst/>
          </a:prstGeom>
          <a:noFill/>
        </p:spPr>
        <p:txBody>
          <a:bodyPr wrap="none" rtlCol="0">
            <a:spAutoFit/>
          </a:bodyPr>
          <a:lstStyle/>
          <a:p>
            <a:r>
              <a:rPr lang="en-US" sz="1600" dirty="0"/>
              <a:t>GHB G/DC</a:t>
            </a:r>
          </a:p>
        </p:txBody>
      </p:sp>
      <p:pic>
        <p:nvPicPr>
          <p:cNvPr id="20" name="Picture 19">
            <a:extLst>
              <a:ext uri="{FF2B5EF4-FFF2-40B4-BE49-F238E27FC236}">
                <a16:creationId xmlns:a16="http://schemas.microsoft.com/office/drawing/2014/main" id="{362BF6D7-C78D-4749-95ED-049D4E58E907}"/>
              </a:ext>
            </a:extLst>
          </p:cNvPr>
          <p:cNvPicPr>
            <a:picLocks noChangeAspect="1"/>
          </p:cNvPicPr>
          <p:nvPr/>
        </p:nvPicPr>
        <p:blipFill>
          <a:blip r:embed="rId5"/>
          <a:stretch>
            <a:fillRect/>
          </a:stretch>
        </p:blipFill>
        <p:spPr>
          <a:xfrm>
            <a:off x="5358437" y="2832556"/>
            <a:ext cx="6218576" cy="1724752"/>
          </a:xfrm>
          <a:prstGeom prst="rect">
            <a:avLst/>
          </a:prstGeom>
        </p:spPr>
      </p:pic>
      <p:sp>
        <p:nvSpPr>
          <p:cNvPr id="21" name="TextBox 20">
            <a:extLst>
              <a:ext uri="{FF2B5EF4-FFF2-40B4-BE49-F238E27FC236}">
                <a16:creationId xmlns:a16="http://schemas.microsoft.com/office/drawing/2014/main" id="{7C313C5E-E047-4CE2-9C70-3FB277D7890E}"/>
              </a:ext>
            </a:extLst>
          </p:cNvPr>
          <p:cNvSpPr txBox="1"/>
          <p:nvPr/>
        </p:nvSpPr>
        <p:spPr>
          <a:xfrm>
            <a:off x="8354362" y="4535739"/>
            <a:ext cx="593432" cy="338554"/>
          </a:xfrm>
          <a:prstGeom prst="rect">
            <a:avLst/>
          </a:prstGeom>
          <a:noFill/>
        </p:spPr>
        <p:txBody>
          <a:bodyPr wrap="none" rtlCol="0">
            <a:spAutoFit/>
          </a:bodyPr>
          <a:lstStyle/>
          <a:p>
            <a:r>
              <a:rPr lang="en-US" sz="1600" i="1" dirty="0"/>
              <a:t>SPP</a:t>
            </a:r>
          </a:p>
        </p:txBody>
      </p:sp>
      <p:sp>
        <p:nvSpPr>
          <p:cNvPr id="23" name="Rectangle 22">
            <a:extLst>
              <a:ext uri="{FF2B5EF4-FFF2-40B4-BE49-F238E27FC236}">
                <a16:creationId xmlns:a16="http://schemas.microsoft.com/office/drawing/2014/main" id="{DB2BBD23-4183-44FC-BB64-A55E1B1D4635}"/>
              </a:ext>
            </a:extLst>
          </p:cNvPr>
          <p:cNvSpPr/>
          <p:nvPr/>
        </p:nvSpPr>
        <p:spPr>
          <a:xfrm>
            <a:off x="2643764" y="2230694"/>
            <a:ext cx="3105152" cy="1692643"/>
          </a:xfrm>
          <a:prstGeom prst="rect">
            <a:avLst/>
          </a:prstGeom>
        </p:spPr>
        <p:txBody>
          <a:bodyPr wrap="square">
            <a:spAutoFit/>
          </a:bodyPr>
          <a:lstStyle/>
          <a:p>
            <a:pPr lvl="0" eaLnBrk="0" fontAlgn="base" hangingPunct="0">
              <a:spcBef>
                <a:spcPts val="1200"/>
              </a:spcBef>
              <a:spcAft>
                <a:spcPct val="0"/>
              </a:spcAft>
              <a:buClr>
                <a:srgbClr val="990000"/>
              </a:buClr>
            </a:pPr>
            <a:r>
              <a:rPr lang="en-US" sz="1999" b="1" kern="0" dirty="0">
                <a:solidFill>
                  <a:srgbClr val="000000"/>
                </a:solidFill>
                <a:ea typeface="Arial Unicode MS" pitchFamily="34" charset="-122"/>
                <a:cs typeface="Arial" panose="020B0604020202020204" pitchFamily="34" charset="0"/>
              </a:rPr>
              <a:t>  Temporal</a:t>
            </a:r>
          </a:p>
          <a:p>
            <a:pPr marL="611816" lvl="1" indent="-287914" eaLnBrk="0" fontAlgn="base" hangingPunct="0">
              <a:spcBef>
                <a:spcPts val="600"/>
              </a:spcBef>
              <a:spcAft>
                <a:spcPct val="0"/>
              </a:spcAft>
              <a:buClr>
                <a:srgbClr val="990000"/>
              </a:buClr>
              <a:buFont typeface="Arial" pitchFamily="34" charset="0"/>
              <a:buChar char="›"/>
            </a:pPr>
            <a:r>
              <a:rPr lang="en-US" sz="1600" kern="0" dirty="0">
                <a:solidFill>
                  <a:srgbClr val="000000"/>
                </a:solidFill>
                <a:ea typeface="Arial Unicode MS" pitchFamily="34" charset="-122"/>
                <a:cs typeface="Arial" panose="020B0604020202020204" pitchFamily="34" charset="0"/>
              </a:rPr>
              <a:t>Early temporal (Markov)</a:t>
            </a:r>
          </a:p>
          <a:p>
            <a:pPr marL="611816" lvl="1" indent="-287914" eaLnBrk="0" fontAlgn="base" hangingPunct="0">
              <a:spcBef>
                <a:spcPts val="600"/>
              </a:spcBef>
              <a:spcAft>
                <a:spcPct val="0"/>
              </a:spcAft>
              <a:buClr>
                <a:srgbClr val="990000"/>
              </a:buClr>
              <a:buFont typeface="Arial" pitchFamily="34" charset="0"/>
              <a:buChar char="›"/>
            </a:pPr>
            <a:r>
              <a:rPr lang="en-US" sz="1600" kern="0" dirty="0">
                <a:solidFill>
                  <a:srgbClr val="000000"/>
                </a:solidFill>
                <a:ea typeface="Arial Unicode MS" pitchFamily="34" charset="-122"/>
                <a:cs typeface="Arial" panose="020B0604020202020204" pitchFamily="34" charset="0"/>
              </a:rPr>
              <a:t>History based (GHB-like)</a:t>
            </a:r>
          </a:p>
          <a:p>
            <a:pPr marL="611816" lvl="1" indent="-287914" eaLnBrk="0" fontAlgn="base" hangingPunct="0">
              <a:spcBef>
                <a:spcPts val="600"/>
              </a:spcBef>
              <a:spcAft>
                <a:spcPct val="0"/>
              </a:spcAft>
              <a:buClr>
                <a:srgbClr val="990000"/>
              </a:buClr>
              <a:buFont typeface="Arial" pitchFamily="34" charset="0"/>
              <a:buChar char="›"/>
            </a:pPr>
            <a:r>
              <a:rPr lang="en-US" sz="1600" kern="0" dirty="0">
                <a:solidFill>
                  <a:srgbClr val="000000"/>
                </a:solidFill>
                <a:ea typeface="Arial Unicode MS" pitchFamily="34" charset="-122"/>
                <a:cs typeface="Arial" panose="020B0604020202020204" pitchFamily="34" charset="0"/>
              </a:rPr>
              <a:t>Storage /optimization</a:t>
            </a:r>
          </a:p>
          <a:p>
            <a:pPr marL="611816" lvl="1" indent="-287914" eaLnBrk="0" fontAlgn="base" hangingPunct="0">
              <a:spcBef>
                <a:spcPts val="600"/>
              </a:spcBef>
              <a:spcAft>
                <a:spcPct val="0"/>
              </a:spcAft>
              <a:buClr>
                <a:srgbClr val="990000"/>
              </a:buClr>
              <a:buFont typeface="Arial" pitchFamily="34" charset="0"/>
              <a:buChar char="›"/>
            </a:pPr>
            <a:r>
              <a:rPr lang="en-US" sz="1600" kern="0" dirty="0">
                <a:solidFill>
                  <a:srgbClr val="000000"/>
                </a:solidFill>
                <a:ea typeface="Arial Unicode MS" pitchFamily="34" charset="-122"/>
                <a:cs typeface="Arial" panose="020B0604020202020204" pitchFamily="34" charset="0"/>
              </a:rPr>
              <a:t>Contextual correlations</a:t>
            </a:r>
          </a:p>
        </p:txBody>
      </p:sp>
      <p:sp>
        <p:nvSpPr>
          <p:cNvPr id="25" name="Rectangle 24">
            <a:extLst>
              <a:ext uri="{FF2B5EF4-FFF2-40B4-BE49-F238E27FC236}">
                <a16:creationId xmlns:a16="http://schemas.microsoft.com/office/drawing/2014/main" id="{EA6075C3-1C83-4D7D-BEA8-8B603EA87CBC}"/>
              </a:ext>
            </a:extLst>
          </p:cNvPr>
          <p:cNvSpPr/>
          <p:nvPr/>
        </p:nvSpPr>
        <p:spPr>
          <a:xfrm>
            <a:off x="564980" y="4294329"/>
            <a:ext cx="3406009" cy="1369477"/>
          </a:xfrm>
          <a:prstGeom prst="rect">
            <a:avLst/>
          </a:prstGeom>
        </p:spPr>
        <p:txBody>
          <a:bodyPr wrap="square">
            <a:spAutoFit/>
          </a:bodyPr>
          <a:lstStyle/>
          <a:p>
            <a:pPr lvl="0" eaLnBrk="0" fontAlgn="base" hangingPunct="0">
              <a:spcBef>
                <a:spcPts val="1200"/>
              </a:spcBef>
              <a:spcAft>
                <a:spcPct val="0"/>
              </a:spcAft>
              <a:buClr>
                <a:srgbClr val="990000"/>
              </a:buClr>
            </a:pPr>
            <a:r>
              <a:rPr lang="en-US" sz="1999" b="1" kern="0" dirty="0">
                <a:solidFill>
                  <a:srgbClr val="000000"/>
                </a:solidFill>
                <a:ea typeface="Arial Unicode MS" pitchFamily="34" charset="-122"/>
                <a:cs typeface="Arial" panose="020B0604020202020204" pitchFamily="34" charset="0"/>
              </a:rPr>
              <a:t>  </a:t>
            </a:r>
            <a:r>
              <a:rPr lang="en-US" sz="1999" b="1" kern="0" dirty="0" err="1">
                <a:solidFill>
                  <a:srgbClr val="000000"/>
                </a:solidFill>
                <a:ea typeface="Arial Unicode MS" pitchFamily="34" charset="-122"/>
                <a:cs typeface="Arial" panose="020B0604020202020204" pitchFamily="34" charset="0"/>
              </a:rPr>
              <a:t>Spatio</a:t>
            </a:r>
            <a:r>
              <a:rPr lang="en-US" sz="1999" b="1" kern="0" dirty="0">
                <a:solidFill>
                  <a:srgbClr val="000000"/>
                </a:solidFill>
                <a:ea typeface="Arial Unicode MS" pitchFamily="34" charset="-122"/>
                <a:cs typeface="Arial" panose="020B0604020202020204" pitchFamily="34" charset="0"/>
              </a:rPr>
              <a:t>-temporal </a:t>
            </a:r>
          </a:p>
          <a:p>
            <a:pPr marL="611816" lvl="1" indent="-287914" eaLnBrk="0" fontAlgn="base" hangingPunct="0">
              <a:spcBef>
                <a:spcPts val="600"/>
              </a:spcBef>
              <a:spcAft>
                <a:spcPct val="0"/>
              </a:spcAft>
              <a:buFont typeface="Arial" pitchFamily="34" charset="0"/>
              <a:buChar char="›"/>
            </a:pPr>
            <a:r>
              <a:rPr lang="en-US" sz="1600" kern="0" dirty="0">
                <a:solidFill>
                  <a:srgbClr val="000000"/>
                </a:solidFill>
                <a:ea typeface="Arial Unicode MS" pitchFamily="34" charset="-122"/>
                <a:cs typeface="Arial" panose="020B0604020202020204" pitchFamily="34" charset="0"/>
              </a:rPr>
              <a:t>Recurring Deltas</a:t>
            </a:r>
          </a:p>
          <a:p>
            <a:pPr marL="611816" lvl="1" indent="-287914" eaLnBrk="0" fontAlgn="base" hangingPunct="0">
              <a:spcBef>
                <a:spcPts val="600"/>
              </a:spcBef>
              <a:spcAft>
                <a:spcPct val="0"/>
              </a:spcAft>
              <a:buFont typeface="Arial" pitchFamily="34" charset="0"/>
              <a:buChar char="›"/>
            </a:pPr>
            <a:r>
              <a:rPr lang="en-US" sz="1600" kern="0" dirty="0">
                <a:solidFill>
                  <a:srgbClr val="000000"/>
                </a:solidFill>
                <a:ea typeface="Arial Unicode MS" pitchFamily="34" charset="-122"/>
                <a:cs typeface="Arial" panose="020B0604020202020204" pitchFamily="34" charset="0"/>
              </a:rPr>
              <a:t>Recurring patterns </a:t>
            </a:r>
          </a:p>
          <a:p>
            <a:pPr marL="611816" lvl="1" indent="-287914" eaLnBrk="0" fontAlgn="base" hangingPunct="0">
              <a:spcBef>
                <a:spcPts val="600"/>
              </a:spcBef>
              <a:spcAft>
                <a:spcPct val="0"/>
              </a:spcAft>
              <a:buFont typeface="Arial" pitchFamily="34" charset="0"/>
              <a:buChar char="›"/>
            </a:pPr>
            <a:r>
              <a:rPr lang="en-US" sz="1600" kern="0" dirty="0">
                <a:solidFill>
                  <a:srgbClr val="000000"/>
                </a:solidFill>
                <a:ea typeface="Arial Unicode MS" pitchFamily="34" charset="-122"/>
                <a:cs typeface="Arial" panose="020B0604020202020204" pitchFamily="34" charset="0"/>
              </a:rPr>
              <a:t>Correlated patterns</a:t>
            </a:r>
          </a:p>
        </p:txBody>
      </p:sp>
      <p:sp>
        <p:nvSpPr>
          <p:cNvPr id="26" name="Arrow: Down 25">
            <a:extLst>
              <a:ext uri="{FF2B5EF4-FFF2-40B4-BE49-F238E27FC236}">
                <a16:creationId xmlns:a16="http://schemas.microsoft.com/office/drawing/2014/main" id="{9F62D07C-7CB8-4D40-B17E-66C98839D957}"/>
              </a:ext>
            </a:extLst>
          </p:cNvPr>
          <p:cNvSpPr/>
          <p:nvPr/>
        </p:nvSpPr>
        <p:spPr bwMode="auto">
          <a:xfrm rot="20761372">
            <a:off x="924196" y="3313115"/>
            <a:ext cx="537702" cy="763634"/>
          </a:xfrm>
          <a:prstGeom prst="downArrow">
            <a:avLst/>
          </a:prstGeom>
          <a:ln>
            <a:headEnd type="arrow" w="med" len="med"/>
            <a:tailEnd type="arrow" w="med" len="me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en-US" sz="1800" b="1" i="0" u="none" strike="noStrike" cap="none" normalizeH="0" baseline="0">
              <a:ln>
                <a:noFill/>
              </a:ln>
              <a:solidFill>
                <a:schemeClr val="tx1"/>
              </a:solidFill>
              <a:effectLst/>
              <a:latin typeface="Arial" charset="0"/>
              <a:ea typeface="SimSun" pitchFamily="2" charset="-122"/>
            </a:endParaRPr>
          </a:p>
        </p:txBody>
      </p:sp>
      <p:sp>
        <p:nvSpPr>
          <p:cNvPr id="27" name="Arrow: Down 26">
            <a:extLst>
              <a:ext uri="{FF2B5EF4-FFF2-40B4-BE49-F238E27FC236}">
                <a16:creationId xmlns:a16="http://schemas.microsoft.com/office/drawing/2014/main" id="{0A637C43-E850-4A4F-A09B-E01BB71FFAE6}"/>
              </a:ext>
            </a:extLst>
          </p:cNvPr>
          <p:cNvSpPr/>
          <p:nvPr/>
        </p:nvSpPr>
        <p:spPr bwMode="auto">
          <a:xfrm rot="1622001">
            <a:off x="2964804" y="3939113"/>
            <a:ext cx="537702" cy="765108"/>
          </a:xfrm>
          <a:prstGeom prst="downArrow">
            <a:avLst/>
          </a:prstGeom>
          <a:ln>
            <a:headEnd type="arrow" w="med" len="med"/>
            <a:tailEnd type="arrow" w="med" len="me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en-US" sz="1800" b="1" i="0" u="none" strike="noStrike" cap="none" normalizeH="0" baseline="0">
              <a:ln>
                <a:noFill/>
              </a:ln>
              <a:solidFill>
                <a:schemeClr val="tx1"/>
              </a:solidFill>
              <a:effectLst/>
              <a:latin typeface="Arial" charset="0"/>
              <a:ea typeface="SimSun" pitchFamily="2" charset="-122"/>
            </a:endParaRPr>
          </a:p>
        </p:txBody>
      </p:sp>
    </p:spTree>
    <p:extLst>
      <p:ext uri="{BB962C8B-B14F-4D97-AF65-F5344CB8AC3E}">
        <p14:creationId xmlns:p14="http://schemas.microsoft.com/office/powerpoint/2010/main" val="2829336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stretch>
            <a:fillRect/>
          </a:stretch>
        </p:blipFill>
        <p:spPr>
          <a:xfrm>
            <a:off x="0" y="4575007"/>
            <a:ext cx="5760917" cy="1906667"/>
          </a:xfrm>
          <a:prstGeom prst="rect">
            <a:avLst/>
          </a:prstGeom>
        </p:spPr>
      </p:pic>
      <p:sp>
        <p:nvSpPr>
          <p:cNvPr id="2" name="Title 1"/>
          <p:cNvSpPr>
            <a:spLocks noGrp="1"/>
          </p:cNvSpPr>
          <p:nvPr>
            <p:ph type="title"/>
          </p:nvPr>
        </p:nvSpPr>
        <p:spPr/>
        <p:txBody>
          <a:bodyPr/>
          <a:lstStyle/>
          <a:p>
            <a:r>
              <a:rPr lang="en-US" dirty="0"/>
              <a:t>Irregular patterns</a:t>
            </a:r>
          </a:p>
        </p:txBody>
      </p:sp>
      <p:sp>
        <p:nvSpPr>
          <p:cNvPr id="3" name="Content Placeholder 2"/>
          <p:cNvSpPr>
            <a:spLocks noGrp="1"/>
          </p:cNvSpPr>
          <p:nvPr>
            <p:ph idx="1"/>
          </p:nvPr>
        </p:nvSpPr>
        <p:spPr>
          <a:xfrm>
            <a:off x="76180" y="688505"/>
            <a:ext cx="12106297" cy="5741101"/>
          </a:xfrm>
        </p:spPr>
        <p:txBody>
          <a:bodyPr/>
          <a:lstStyle/>
          <a:p>
            <a:r>
              <a:rPr lang="en-US" sz="2000" dirty="0"/>
              <a:t>Horrible name, definition by negation!</a:t>
            </a:r>
          </a:p>
          <a:p>
            <a:pPr lvl="1"/>
            <a:r>
              <a:rPr lang="en-US" dirty="0"/>
              <a:t>What makes these patterns not regular?</a:t>
            </a:r>
          </a:p>
          <a:p>
            <a:r>
              <a:rPr lang="en-US" sz="2000" dirty="0"/>
              <a:t>Some examples</a:t>
            </a:r>
          </a:p>
          <a:p>
            <a:pPr lvl="1"/>
            <a:r>
              <a:rPr lang="en-US" dirty="0"/>
              <a:t>pointer chasing schemes</a:t>
            </a:r>
          </a:p>
          <a:p>
            <a:pPr lvl="2"/>
            <a:r>
              <a:rPr lang="en-US" dirty="0"/>
              <a:t>Linked lists</a:t>
            </a:r>
          </a:p>
          <a:p>
            <a:pPr lvl="2"/>
            <a:r>
              <a:rPr lang="en-US" dirty="0"/>
              <a:t>Skip lists / Jump pointers </a:t>
            </a:r>
          </a:p>
          <a:p>
            <a:pPr lvl="1"/>
            <a:r>
              <a:rPr lang="en-US" dirty="0"/>
              <a:t>Arrays of pointers</a:t>
            </a:r>
          </a:p>
          <a:p>
            <a:pPr lvl="1"/>
            <a:r>
              <a:rPr lang="en-US" dirty="0"/>
              <a:t>Arrays of indices</a:t>
            </a:r>
          </a:p>
          <a:p>
            <a:pPr lvl="2"/>
            <a:r>
              <a:rPr lang="en-US" dirty="0"/>
              <a:t>CSR/CSC</a:t>
            </a:r>
          </a:p>
          <a:p>
            <a:pPr lvl="2"/>
            <a:r>
              <a:rPr lang="en-US" dirty="0"/>
              <a:t>Graphs (optimized)</a:t>
            </a:r>
          </a:p>
          <a:p>
            <a:pPr lvl="1"/>
            <a:r>
              <a:rPr lang="en-US" dirty="0"/>
              <a:t>Linked data structures</a:t>
            </a:r>
          </a:p>
          <a:p>
            <a:pPr lvl="1"/>
            <a:r>
              <a:rPr lang="en-US" dirty="0"/>
              <a:t>Complex / H2P traversal algorithms </a:t>
            </a:r>
          </a:p>
          <a:p>
            <a:pPr lvl="1"/>
            <a:r>
              <a:rPr lang="en-US" dirty="0"/>
              <a:t>Random walks</a:t>
            </a:r>
          </a:p>
        </p:txBody>
      </p:sp>
      <p:pic>
        <p:nvPicPr>
          <p:cNvPr id="6" name="Picture 5"/>
          <p:cNvPicPr>
            <a:picLocks noChangeAspect="1"/>
          </p:cNvPicPr>
          <p:nvPr/>
        </p:nvPicPr>
        <p:blipFill rotWithShape="1">
          <a:blip r:embed="rId3"/>
          <a:srcRect r="7625"/>
          <a:stretch/>
        </p:blipFill>
        <p:spPr>
          <a:xfrm>
            <a:off x="5760917" y="271143"/>
            <a:ext cx="6298353" cy="5486523"/>
          </a:xfrm>
          <a:prstGeom prst="rect">
            <a:avLst/>
          </a:prstGeom>
        </p:spPr>
      </p:pic>
      <p:sp>
        <p:nvSpPr>
          <p:cNvPr id="7" name="TextBox 6"/>
          <p:cNvSpPr txBox="1"/>
          <p:nvPr/>
        </p:nvSpPr>
        <p:spPr>
          <a:xfrm>
            <a:off x="8009071" y="5757666"/>
            <a:ext cx="3392213" cy="461665"/>
          </a:xfrm>
          <a:prstGeom prst="rect">
            <a:avLst/>
          </a:prstGeom>
          <a:noFill/>
        </p:spPr>
        <p:txBody>
          <a:bodyPr wrap="square" rtlCol="0">
            <a:spAutoFit/>
          </a:bodyPr>
          <a:lstStyle/>
          <a:p>
            <a:r>
              <a:rPr lang="en-US" sz="1200" dirty="0"/>
              <a:t>Common idioms </a:t>
            </a:r>
          </a:p>
          <a:p>
            <a:r>
              <a:rPr lang="en-US" sz="1200" dirty="0"/>
              <a:t>[Roth &amp; </a:t>
            </a:r>
            <a:r>
              <a:rPr lang="en-US" sz="1200" dirty="0" err="1"/>
              <a:t>Sohi</a:t>
            </a:r>
            <a:r>
              <a:rPr lang="en-US" sz="1200" dirty="0"/>
              <a:t>, Jump pointers, 99]</a:t>
            </a:r>
          </a:p>
        </p:txBody>
      </p:sp>
    </p:spTree>
    <p:extLst>
      <p:ext uri="{BB962C8B-B14F-4D97-AF65-F5344CB8AC3E}">
        <p14:creationId xmlns:p14="http://schemas.microsoft.com/office/powerpoint/2010/main" val="5269217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D6DBA9DE-3347-41AA-8062-8230E2E9A8AE}"/>
              </a:ext>
            </a:extLst>
          </p:cNvPr>
          <p:cNvPicPr>
            <a:picLocks noChangeAspect="1"/>
          </p:cNvPicPr>
          <p:nvPr/>
        </p:nvPicPr>
        <p:blipFill rotWithShape="1">
          <a:blip r:embed="rId2"/>
          <a:srcRect l="869" r="3037" b="4051"/>
          <a:stretch/>
        </p:blipFill>
        <p:spPr>
          <a:xfrm>
            <a:off x="7115176" y="4052970"/>
            <a:ext cx="5068890" cy="2424395"/>
          </a:xfrm>
          <a:prstGeom prst="rect">
            <a:avLst/>
          </a:prstGeom>
          <a:ln>
            <a:noFill/>
          </a:ln>
        </p:spPr>
      </p:pic>
      <p:sp>
        <p:nvSpPr>
          <p:cNvPr id="5" name="Oval 4">
            <a:extLst>
              <a:ext uri="{FF2B5EF4-FFF2-40B4-BE49-F238E27FC236}">
                <a16:creationId xmlns:a16="http://schemas.microsoft.com/office/drawing/2014/main" id="{EE0D5777-9F41-4A08-951A-3279DE8FA77F}"/>
              </a:ext>
            </a:extLst>
          </p:cNvPr>
          <p:cNvSpPr/>
          <p:nvPr/>
        </p:nvSpPr>
        <p:spPr bwMode="auto">
          <a:xfrm>
            <a:off x="10067926" y="1276350"/>
            <a:ext cx="1847850" cy="1762125"/>
          </a:xfrm>
          <a:prstGeom prst="ellipse">
            <a:avLst/>
          </a:prstGeom>
          <a:noFill/>
          <a:ln w="19050" cap="flat" cmpd="sng" algn="ctr">
            <a:solidFill>
              <a:schemeClr val="tx1"/>
            </a:solidFill>
            <a:prstDash val="solid"/>
            <a:round/>
            <a:headEnd type="arrow" w="med" len="med"/>
            <a:tailEnd type="arrow"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en-US" sz="1800" b="1" i="0" u="none" strike="noStrike" cap="none" normalizeH="0" baseline="0">
              <a:ln>
                <a:noFill/>
              </a:ln>
              <a:solidFill>
                <a:schemeClr val="tx1"/>
              </a:solidFill>
              <a:latin typeface="Arial" charset="0"/>
              <a:ea typeface="SimSun" pitchFamily="2" charset="-122"/>
            </a:endParaRPr>
          </a:p>
        </p:txBody>
      </p:sp>
      <p:sp>
        <p:nvSpPr>
          <p:cNvPr id="2" name="Title 1">
            <a:extLst>
              <a:ext uri="{FF2B5EF4-FFF2-40B4-BE49-F238E27FC236}">
                <a16:creationId xmlns:a16="http://schemas.microsoft.com/office/drawing/2014/main" id="{5A37F168-8C5E-4D3D-A725-3322C177EEB7}"/>
              </a:ext>
            </a:extLst>
          </p:cNvPr>
          <p:cNvSpPr>
            <a:spLocks noGrp="1"/>
          </p:cNvSpPr>
          <p:nvPr>
            <p:ph type="title"/>
          </p:nvPr>
        </p:nvSpPr>
        <p:spPr>
          <a:xfrm>
            <a:off x="76180" y="47625"/>
            <a:ext cx="12107885" cy="501650"/>
          </a:xfrm>
        </p:spPr>
        <p:txBody>
          <a:bodyPr/>
          <a:lstStyle/>
          <a:p>
            <a:r>
              <a:rPr lang="en-US" dirty="0"/>
              <a:t>Why are we here?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1E15942-6DA2-4F3C-9A38-17D955667B9B}"/>
                  </a:ext>
                </a:extLst>
              </p:cNvPr>
              <p:cNvSpPr>
                <a:spLocks noGrp="1"/>
              </p:cNvSpPr>
              <p:nvPr>
                <p:ph idx="1"/>
              </p:nvPr>
            </p:nvSpPr>
            <p:spPr>
              <a:xfrm>
                <a:off x="76181" y="549275"/>
                <a:ext cx="11469114" cy="5908907"/>
              </a:xfrm>
            </p:spPr>
            <p:txBody>
              <a:bodyPr/>
              <a:lstStyle/>
              <a:p>
                <a:r>
                  <a:rPr lang="en-US" sz="1800" dirty="0"/>
                  <a:t>Science advances by either isolating a </a:t>
                </a:r>
                <a:r>
                  <a:rPr lang="en-US" sz="1800" u="sng" dirty="0"/>
                  <a:t>problem</a:t>
                </a:r>
                <a:r>
                  <a:rPr lang="en-US" sz="1800" dirty="0"/>
                  <a:t> and solving it, or, once reaching saturation, by shifting the paradigm/perspective to create new problems.</a:t>
                </a:r>
              </a:p>
              <a:p>
                <a:pPr lvl="1"/>
                <a:r>
                  <a:rPr lang="en-US" sz="1400" dirty="0"/>
                  <a:t>Everything besides that is engineering.</a:t>
                </a:r>
              </a:p>
              <a:p>
                <a:pPr lvl="1"/>
                <a:r>
                  <a:rPr lang="en-US" sz="1400" dirty="0"/>
                  <a:t>If you don’t see a huge fundamental problem in front of you, reconsider your perspective.</a:t>
                </a:r>
              </a:p>
              <a:p>
                <a:r>
                  <a:rPr lang="en-US" sz="1800" dirty="0"/>
                  <a:t>In the context of prefetching:</a:t>
                </a:r>
              </a:p>
              <a:p>
                <a:pPr lvl="1"/>
                <a:r>
                  <a:rPr lang="en-US" sz="1400" dirty="0"/>
                  <a:t>Problem: need to predict next addresses in advance</a:t>
                </a:r>
              </a:p>
              <a:p>
                <a:pPr lvl="1"/>
                <a:r>
                  <a:rPr lang="en-US" sz="1400" dirty="0"/>
                  <a:t>Solution: detect and apply address patterns that conform with </a:t>
                </a:r>
                <a14:m>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𝐴</m:t>
                        </m:r>
                      </m:e>
                      <m:sub>
                        <m:r>
                          <a:rPr lang="en-US" sz="1400" b="0" i="1" smtClean="0">
                            <a:latin typeface="Cambria Math" panose="02040503050406030204" pitchFamily="18" charset="0"/>
                          </a:rPr>
                          <m:t>𝑛</m:t>
                        </m:r>
                      </m:sub>
                    </m:sSub>
                    <m:r>
                      <a:rPr lang="en-US" sz="1400" b="0" i="1" smtClean="0">
                        <a:latin typeface="Cambria Math" panose="02040503050406030204" pitchFamily="18" charset="0"/>
                      </a:rPr>
                      <m:t>=</m:t>
                    </m:r>
                    <m:r>
                      <a:rPr lang="en-US" sz="1400" b="0" i="1" smtClean="0">
                        <a:latin typeface="Cambria Math" panose="02040503050406030204" pitchFamily="18" charset="0"/>
                      </a:rPr>
                      <m:t>𝑓</m:t>
                    </m:r>
                    <m:r>
                      <a:rPr lang="en-US" sz="1400" b="0" i="1" smtClean="0">
                        <a:latin typeface="Cambria Math" panose="02040503050406030204" pitchFamily="18" charset="0"/>
                      </a:rPr>
                      <m:t>(</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𝐴</m:t>
                        </m:r>
                      </m:e>
                      <m:sub>
                        <m:r>
                          <a:rPr lang="en-US" sz="1400" b="0" i="1" smtClean="0">
                            <a:latin typeface="Cambria Math" panose="02040503050406030204" pitchFamily="18" charset="0"/>
                          </a:rPr>
                          <m:t>𝑛</m:t>
                        </m:r>
                        <m:r>
                          <a:rPr lang="en-US" sz="1400" b="0" i="1" smtClean="0">
                            <a:latin typeface="Cambria Math" panose="02040503050406030204" pitchFamily="18" charset="0"/>
                          </a:rPr>
                          <m:t>−</m:t>
                        </m:r>
                        <m:r>
                          <a:rPr lang="en-US" sz="1400" b="0" i="1" smtClean="0">
                            <a:latin typeface="Cambria Math" panose="02040503050406030204" pitchFamily="18" charset="0"/>
                          </a:rPr>
                          <m:t>1</m:t>
                        </m:r>
                      </m:sub>
                    </m:sSub>
                    <m:r>
                      <a:rPr lang="en-US" sz="1400" b="0" i="1" smtClean="0">
                        <a:latin typeface="Cambria Math" panose="02040503050406030204" pitchFamily="18" charset="0"/>
                      </a:rPr>
                      <m:t>)</m:t>
                    </m:r>
                  </m:oMath>
                </a14:m>
                <a:r>
                  <a:rPr lang="en-US" sz="1400" dirty="0"/>
                  <a:t>   // sequences, strides</a:t>
                </a:r>
              </a:p>
              <a:p>
                <a:pPr lvl="2"/>
                <a:r>
                  <a:rPr lang="en-US" sz="1200" dirty="0"/>
                  <a:t>Optimization: lookahead </a:t>
                </a: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𝐴</m:t>
                        </m:r>
                      </m:e>
                      <m:sub>
                        <m:r>
                          <a:rPr lang="en-US" sz="1200" i="1">
                            <a:latin typeface="Cambria Math" panose="02040503050406030204" pitchFamily="18" charset="0"/>
                          </a:rPr>
                          <m:t>𝑛</m:t>
                        </m:r>
                      </m:sub>
                    </m:sSub>
                    <m:r>
                      <a:rPr lang="en-US" sz="1200" i="1">
                        <a:latin typeface="Cambria Math" panose="02040503050406030204" pitchFamily="18" charset="0"/>
                      </a:rPr>
                      <m:t>=</m:t>
                    </m:r>
                    <m:r>
                      <a:rPr lang="en-US" sz="1200" i="1">
                        <a:latin typeface="Cambria Math" panose="02040503050406030204" pitchFamily="18" charset="0"/>
                      </a:rPr>
                      <m:t>𝑓</m:t>
                    </m:r>
                    <m:r>
                      <a:rPr lang="en-US" sz="1200" i="1">
                        <a:latin typeface="Cambria Math" panose="02040503050406030204" pitchFamily="18" charset="0"/>
                      </a:rPr>
                      <m:t>(</m:t>
                    </m:r>
                    <m:sSub>
                      <m:sSubPr>
                        <m:ctrlPr>
                          <a:rPr lang="en-US" sz="1200" i="1">
                            <a:latin typeface="Cambria Math" panose="02040503050406030204" pitchFamily="18" charset="0"/>
                          </a:rPr>
                        </m:ctrlPr>
                      </m:sSubPr>
                      <m:e>
                        <m:r>
                          <a:rPr lang="en-US" sz="1200" i="1">
                            <a:latin typeface="Cambria Math" panose="02040503050406030204" pitchFamily="18" charset="0"/>
                          </a:rPr>
                          <m:t>𝐴</m:t>
                        </m:r>
                      </m:e>
                      <m:sub>
                        <m:r>
                          <a:rPr lang="en-US" sz="1200" i="1">
                            <a:latin typeface="Cambria Math" panose="02040503050406030204" pitchFamily="18" charset="0"/>
                          </a:rPr>
                          <m:t>𝑛</m:t>
                        </m:r>
                        <m:r>
                          <a:rPr lang="en-US" sz="1200" i="1">
                            <a:latin typeface="Cambria Math" panose="02040503050406030204" pitchFamily="18" charset="0"/>
                          </a:rPr>
                          <m:t>−</m:t>
                        </m:r>
                        <m:r>
                          <a:rPr lang="en-US" sz="1200" b="0" i="1" smtClean="0">
                            <a:latin typeface="Cambria Math" panose="02040503050406030204" pitchFamily="18" charset="0"/>
                          </a:rPr>
                          <m:t>𝑚</m:t>
                        </m:r>
                      </m:sub>
                    </m:sSub>
                    <m:r>
                      <a:rPr lang="en-US" sz="1200" i="1">
                        <a:latin typeface="Cambria Math" panose="02040503050406030204" pitchFamily="18" charset="0"/>
                      </a:rPr>
                      <m:t>)</m:t>
                    </m:r>
                  </m:oMath>
                </a14:m>
                <a:r>
                  <a:rPr lang="en-US" sz="1200" dirty="0"/>
                  <a:t> </a:t>
                </a:r>
              </a:p>
              <a:p>
                <a:pPr lvl="1"/>
                <a:r>
                  <a:rPr lang="en-US" sz="1400" dirty="0"/>
                  <a:t>Saturation: some patterns do not conform with a fixed function relation, still seeing misses </a:t>
                </a:r>
                <a:r>
                  <a:rPr lang="en-US" sz="1400" dirty="0">
                    <a:sym typeface="Wingdings" panose="05000000000000000000" pitchFamily="2" charset="2"/>
                  </a:rPr>
                  <a:t> new problem</a:t>
                </a:r>
                <a:endParaRPr lang="en-US" sz="1400" dirty="0"/>
              </a:p>
              <a:p>
                <a:pPr lvl="1"/>
                <a:r>
                  <a:rPr lang="en-US" sz="1400" dirty="0"/>
                  <a:t>Solution: add temporal correlations storage: </a:t>
                </a:r>
                <a14:m>
                  <m:oMath xmlns:m="http://schemas.openxmlformats.org/officeDocument/2006/math">
                    <m:sSub>
                      <m:sSubPr>
                        <m:ctrlPr>
                          <a:rPr lang="en-US" sz="1800" i="1">
                            <a:latin typeface="Cambria Math" panose="02040503050406030204" pitchFamily="18" charset="0"/>
                          </a:rPr>
                        </m:ctrlPr>
                      </m:sSubPr>
                      <m:e>
                        <m:r>
                          <a:rPr lang="en-US" sz="1800" i="1">
                            <a:latin typeface="Cambria Math" panose="02040503050406030204" pitchFamily="18" charset="0"/>
                          </a:rPr>
                          <m:t>𝐴</m:t>
                        </m:r>
                      </m:e>
                      <m:sub>
                        <m:r>
                          <a:rPr lang="en-US" sz="1800" b="0" i="1" smtClean="0">
                            <a:latin typeface="Cambria Math" panose="02040503050406030204" pitchFamily="18" charset="0"/>
                          </a:rPr>
                          <m:t>𝑛</m:t>
                        </m:r>
                      </m:sub>
                    </m:sSub>
                    <m:r>
                      <a:rPr lang="en-US" sz="1800" i="1">
                        <a:latin typeface="Cambria Math" panose="02040503050406030204" pitchFamily="18" charset="0"/>
                      </a:rPr>
                      <m:t>=</m:t>
                    </m:r>
                    <m:r>
                      <a:rPr lang="en-US" sz="1800" i="1">
                        <a:latin typeface="Cambria Math" panose="02040503050406030204" pitchFamily="18" charset="0"/>
                      </a:rPr>
                      <m:t>𝑓</m:t>
                    </m:r>
                    <m:d>
                      <m:dPr>
                        <m:ctrlPr>
                          <a:rPr lang="en-US" sz="1800" i="1">
                            <a:latin typeface="Cambria Math" panose="02040503050406030204" pitchFamily="18" charset="0"/>
                          </a:rPr>
                        </m:ctrlPr>
                      </m:dPr>
                      <m:e>
                        <m:sSub>
                          <m:sSubPr>
                            <m:ctrlPr>
                              <a:rPr lang="en-US" sz="1800" i="1">
                                <a:latin typeface="Cambria Math" panose="02040503050406030204" pitchFamily="18" charset="0"/>
                              </a:rPr>
                            </m:ctrlPr>
                          </m:sSubPr>
                          <m:e>
                            <m:r>
                              <a:rPr lang="en-US" sz="1800" i="1">
                                <a:latin typeface="Cambria Math" panose="02040503050406030204" pitchFamily="18" charset="0"/>
                              </a:rPr>
                              <m:t>𝐴</m:t>
                            </m:r>
                          </m:e>
                          <m:sub>
                            <m:r>
                              <a:rPr lang="en-US" sz="1800" b="0" i="1" smtClean="0">
                                <a:latin typeface="Cambria Math" panose="02040503050406030204" pitchFamily="18" charset="0"/>
                              </a:rPr>
                              <m:t>𝑛</m:t>
                            </m:r>
                            <m:r>
                              <a:rPr lang="en-US" sz="1800" i="1">
                                <a:latin typeface="Cambria Math" panose="02040503050406030204" pitchFamily="18" charset="0"/>
                              </a:rPr>
                              <m:t>−</m:t>
                            </m:r>
                            <m:r>
                              <a:rPr lang="en-US" sz="1800" i="1">
                                <a:latin typeface="Cambria Math" panose="02040503050406030204" pitchFamily="18" charset="0"/>
                              </a:rPr>
                              <m:t>1</m:t>
                            </m:r>
                          </m:sub>
                        </m:sSub>
                        <m:r>
                          <a:rPr lang="en-US" sz="1800" i="1">
                            <a:latin typeface="Cambria Math" panose="02040503050406030204" pitchFamily="18" charset="0"/>
                          </a:rPr>
                          <m:t>,</m:t>
                        </m:r>
                        <m:r>
                          <a:rPr lang="en-US" sz="1800" b="0" i="1" smtClean="0">
                            <a:latin typeface="Cambria Math" panose="02040503050406030204" pitchFamily="18" charset="0"/>
                          </a:rPr>
                          <m:t>𝑆</m:t>
                        </m:r>
                      </m:e>
                    </m:d>
                  </m:oMath>
                </a14:m>
                <a:r>
                  <a:rPr lang="en-US" sz="1400" dirty="0"/>
                  <a:t>   //  can store addresses, delta, patterns, …</a:t>
                </a:r>
              </a:p>
              <a:p>
                <a:pPr lvl="1"/>
                <a:r>
                  <a:rPr lang="en-US" sz="1400" dirty="0"/>
                  <a:t>Solution #2: add history: </a:t>
                </a:r>
                <a14:m>
                  <m:oMath xmlns:m="http://schemas.openxmlformats.org/officeDocument/2006/math">
                    <m:sSub>
                      <m:sSubPr>
                        <m:ctrlPr>
                          <a:rPr lang="en-US" sz="1800" i="1">
                            <a:latin typeface="Cambria Math" panose="02040503050406030204" pitchFamily="18" charset="0"/>
                          </a:rPr>
                        </m:ctrlPr>
                      </m:sSubPr>
                      <m:e>
                        <m:r>
                          <a:rPr lang="en-US" sz="1800" i="1">
                            <a:latin typeface="Cambria Math" panose="02040503050406030204" pitchFamily="18" charset="0"/>
                          </a:rPr>
                          <m:t>𝐴</m:t>
                        </m:r>
                      </m:e>
                      <m:sub>
                        <m:r>
                          <a:rPr lang="en-US" sz="1800" b="0" i="1" smtClean="0">
                            <a:latin typeface="Cambria Math" panose="02040503050406030204" pitchFamily="18" charset="0"/>
                          </a:rPr>
                          <m:t>𝑛</m:t>
                        </m:r>
                      </m:sub>
                    </m:sSub>
                    <m:r>
                      <a:rPr lang="en-US" sz="1800" i="1">
                        <a:latin typeface="Cambria Math" panose="02040503050406030204" pitchFamily="18" charset="0"/>
                      </a:rPr>
                      <m:t>=</m:t>
                    </m:r>
                    <m:r>
                      <a:rPr lang="en-US" sz="1800" b="0" i="1" smtClean="0">
                        <a:latin typeface="Cambria Math" panose="02040503050406030204" pitchFamily="18" charset="0"/>
                      </a:rPr>
                      <m:t>𝑓</m:t>
                    </m:r>
                    <m:r>
                      <a:rPr lang="en-US" sz="1800" i="1">
                        <a:latin typeface="Cambria Math" panose="02040503050406030204" pitchFamily="18" charset="0"/>
                      </a:rPr>
                      <m:t>(</m:t>
                    </m:r>
                    <m:sSubSup>
                      <m:sSubSupPr>
                        <m:ctrlPr>
                          <a:rPr lang="en-US" sz="1800" b="0" i="1" smtClean="0">
                            <a:latin typeface="Cambria Math" panose="02040503050406030204" pitchFamily="18" charset="0"/>
                          </a:rPr>
                        </m:ctrlPr>
                      </m:sSubSupPr>
                      <m:e>
                        <m:r>
                          <a:rPr lang="en-US" sz="1800" b="0" i="1" smtClean="0">
                            <a:latin typeface="Cambria Math" panose="02040503050406030204" pitchFamily="18" charset="0"/>
                          </a:rPr>
                          <m:t>𝐴</m:t>
                        </m:r>
                      </m:e>
                      <m:sub>
                        <m:r>
                          <a:rPr lang="en-US" sz="1800" b="0" i="1" smtClean="0">
                            <a:latin typeface="Cambria Math" panose="02040503050406030204" pitchFamily="18" charset="0"/>
                          </a:rPr>
                          <m:t>𝑛</m:t>
                        </m:r>
                        <m:r>
                          <a:rPr lang="en-US" sz="1800" b="0" i="1" smtClean="0">
                            <a:latin typeface="Cambria Math" panose="02040503050406030204" pitchFamily="18" charset="0"/>
                          </a:rPr>
                          <m:t>−</m:t>
                        </m:r>
                        <m:r>
                          <a:rPr lang="en-US" sz="1800" b="0" i="1" smtClean="0">
                            <a:latin typeface="Cambria Math" panose="02040503050406030204" pitchFamily="18" charset="0"/>
                          </a:rPr>
                          <m:t>𝐻</m:t>
                        </m:r>
                      </m:sub>
                      <m:sup>
                        <m:r>
                          <a:rPr lang="en-US" sz="1800" b="0" i="1" smtClean="0">
                            <a:latin typeface="Cambria Math" panose="02040503050406030204" pitchFamily="18" charset="0"/>
                          </a:rPr>
                          <m:t>𝑛</m:t>
                        </m:r>
                        <m:r>
                          <a:rPr lang="en-US" sz="1800" b="0" i="1" smtClean="0">
                            <a:latin typeface="Cambria Math" panose="02040503050406030204" pitchFamily="18" charset="0"/>
                          </a:rPr>
                          <m:t>−</m:t>
                        </m:r>
                        <m:r>
                          <a:rPr lang="en-US" sz="1800" b="0" i="1" smtClean="0">
                            <a:latin typeface="Cambria Math" panose="02040503050406030204" pitchFamily="18" charset="0"/>
                          </a:rPr>
                          <m:t>1</m:t>
                        </m:r>
                      </m:sup>
                    </m:sSubSup>
                    <m:r>
                      <a:rPr lang="en-US" sz="1800" i="1">
                        <a:latin typeface="Cambria Math" panose="02040503050406030204" pitchFamily="18" charset="0"/>
                      </a:rPr>
                      <m:t>)</m:t>
                    </m:r>
                  </m:oMath>
                </a14:m>
                <a:r>
                  <a:rPr lang="en-US" sz="1400" dirty="0"/>
                  <a:t>   // covers alternating strides, </a:t>
                </a:r>
              </a:p>
              <a:p>
                <a:pPr lvl="1"/>
                <a:r>
                  <a:rPr lang="en-US" sz="1400" dirty="0"/>
                  <a:t>Saturation: some workloads have combined patterns. New problem.</a:t>
                </a:r>
              </a:p>
              <a:p>
                <a:pPr lvl="1"/>
                <a:r>
                  <a:rPr lang="en-US" sz="1400" dirty="0"/>
                  <a:t>Solution #3: ensemble of prefetchers: </a:t>
                </a:r>
                <a14:m>
                  <m:oMath xmlns:m="http://schemas.openxmlformats.org/officeDocument/2006/math">
                    <m:sSub>
                      <m:sSubPr>
                        <m:ctrlPr>
                          <a:rPr lang="en-US" sz="1800" i="1">
                            <a:latin typeface="Cambria Math" panose="02040503050406030204" pitchFamily="18" charset="0"/>
                          </a:rPr>
                        </m:ctrlPr>
                      </m:sSubPr>
                      <m:e>
                        <m:r>
                          <a:rPr lang="en-US" sz="1800" i="1">
                            <a:latin typeface="Cambria Math" panose="02040503050406030204" pitchFamily="18" charset="0"/>
                          </a:rPr>
                          <m:t>𝐴</m:t>
                        </m:r>
                      </m:e>
                      <m:sub>
                        <m:r>
                          <a:rPr lang="en-US" sz="1800" b="0" i="1" smtClean="0">
                            <a:latin typeface="Cambria Math" panose="02040503050406030204" pitchFamily="18" charset="0"/>
                          </a:rPr>
                          <m:t>𝑛</m:t>
                        </m:r>
                      </m:sub>
                    </m:sSub>
                    <m:r>
                      <a:rPr lang="en-US" sz="1800" i="1">
                        <a:latin typeface="Cambria Math" panose="02040503050406030204" pitchFamily="18" charset="0"/>
                      </a:rPr>
                      <m:t>=</m:t>
                    </m:r>
                    <m:r>
                      <a:rPr lang="en-US" sz="1800" b="0" i="1" smtClean="0">
                        <a:latin typeface="Cambria Math" panose="02040503050406030204" pitchFamily="18" charset="0"/>
                      </a:rPr>
                      <m:t>𝑎𝑟𝑔𝑚𝑎</m:t>
                    </m:r>
                    <m:sSub>
                      <m:sSubPr>
                        <m:ctrlPr>
                          <a:rPr lang="en-US" sz="1800" b="0" i="1" smtClean="0">
                            <a:latin typeface="Cambria Math" panose="02040503050406030204" pitchFamily="18" charset="0"/>
                          </a:rPr>
                        </m:ctrlPr>
                      </m:sSubPr>
                      <m:e>
                        <m:r>
                          <a:rPr lang="en-US" sz="1800" b="0" i="1" smtClean="0">
                            <a:latin typeface="Cambria Math" panose="02040503050406030204" pitchFamily="18" charset="0"/>
                          </a:rPr>
                          <m:t>𝑥</m:t>
                        </m:r>
                      </m:e>
                      <m:sub>
                        <m:r>
                          <a:rPr lang="en-US" sz="1800" b="0" i="1" smtClean="0">
                            <a:latin typeface="Cambria Math" panose="02040503050406030204" pitchFamily="18" charset="0"/>
                          </a:rPr>
                          <m:t>𝑖</m:t>
                        </m:r>
                      </m:sub>
                    </m:sSub>
                    <m:r>
                      <a:rPr lang="en-US" sz="1800" b="0" i="1" smtClean="0">
                        <a:latin typeface="Cambria Math" panose="02040503050406030204" pitchFamily="18" charset="0"/>
                      </a:rPr>
                      <m:t> {</m:t>
                    </m:r>
                    <m:sSub>
                      <m:sSubPr>
                        <m:ctrlPr>
                          <a:rPr lang="en-US" sz="1800" i="1">
                            <a:latin typeface="Cambria Math" panose="02040503050406030204" pitchFamily="18" charset="0"/>
                          </a:rPr>
                        </m:ctrlPr>
                      </m:sSubPr>
                      <m:e>
                        <m:r>
                          <a:rPr lang="en-US" sz="1800" b="0" i="1" smtClean="0">
                            <a:latin typeface="Cambria Math" panose="02040503050406030204" pitchFamily="18" charset="0"/>
                          </a:rPr>
                          <m:t> </m:t>
                        </m:r>
                        <m:r>
                          <a:rPr lang="en-US" sz="1800" i="1">
                            <a:latin typeface="Cambria Math" panose="02040503050406030204" pitchFamily="18" charset="0"/>
                          </a:rPr>
                          <m:t>𝑓</m:t>
                        </m:r>
                      </m:e>
                      <m:sub>
                        <m:r>
                          <a:rPr lang="en-US" sz="1800" b="1" i="1">
                            <a:latin typeface="Cambria Math" panose="02040503050406030204" pitchFamily="18" charset="0"/>
                          </a:rPr>
                          <m:t>𝒊</m:t>
                        </m:r>
                      </m:sub>
                    </m:sSub>
                    <m:d>
                      <m:dPr>
                        <m:ctrlPr>
                          <a:rPr lang="en-US" sz="1800" i="1">
                            <a:latin typeface="Cambria Math" panose="02040503050406030204" pitchFamily="18" charset="0"/>
                          </a:rPr>
                        </m:ctrlPr>
                      </m:dPr>
                      <m:e>
                        <m:sSubSup>
                          <m:sSubSupPr>
                            <m:ctrlPr>
                              <a:rPr lang="en-US" sz="1800" i="1">
                                <a:latin typeface="Cambria Math" panose="02040503050406030204" pitchFamily="18" charset="0"/>
                              </a:rPr>
                            </m:ctrlPr>
                          </m:sSubSupPr>
                          <m:e>
                            <m:r>
                              <a:rPr lang="en-US" sz="1800" i="1">
                                <a:latin typeface="Cambria Math" panose="02040503050406030204" pitchFamily="18" charset="0"/>
                              </a:rPr>
                              <m:t>𝐴</m:t>
                            </m:r>
                          </m:e>
                          <m:sub>
                            <m:r>
                              <a:rPr lang="en-US" sz="1800" i="1">
                                <a:latin typeface="Cambria Math" panose="02040503050406030204" pitchFamily="18" charset="0"/>
                              </a:rPr>
                              <m:t>𝑛</m:t>
                            </m:r>
                            <m:r>
                              <a:rPr lang="en-US" sz="1800" i="1">
                                <a:latin typeface="Cambria Math" panose="02040503050406030204" pitchFamily="18" charset="0"/>
                              </a:rPr>
                              <m:t>−</m:t>
                            </m:r>
                            <m:r>
                              <a:rPr lang="en-US" sz="1800" i="1">
                                <a:latin typeface="Cambria Math" panose="02040503050406030204" pitchFamily="18" charset="0"/>
                              </a:rPr>
                              <m:t>𝐻</m:t>
                            </m:r>
                          </m:sub>
                          <m:sup>
                            <m:r>
                              <a:rPr lang="en-US" sz="1800" i="1">
                                <a:latin typeface="Cambria Math" panose="02040503050406030204" pitchFamily="18" charset="0"/>
                              </a:rPr>
                              <m:t>𝑛</m:t>
                            </m:r>
                            <m:r>
                              <a:rPr lang="en-US" sz="1800" i="1">
                                <a:latin typeface="Cambria Math" panose="02040503050406030204" pitchFamily="18" charset="0"/>
                              </a:rPr>
                              <m:t>−</m:t>
                            </m:r>
                            <m:r>
                              <a:rPr lang="en-US" sz="1800" i="1">
                                <a:latin typeface="Cambria Math" panose="02040503050406030204" pitchFamily="18" charset="0"/>
                              </a:rPr>
                              <m:t>1</m:t>
                            </m:r>
                          </m:sup>
                        </m:sSubSup>
                        <m:r>
                          <a:rPr lang="en-US" sz="1800" b="0" i="1" smtClean="0">
                            <a:latin typeface="Cambria Math" panose="02040503050406030204" pitchFamily="18" charset="0"/>
                          </a:rPr>
                          <m:t>,</m:t>
                        </m:r>
                        <m:sSub>
                          <m:sSubPr>
                            <m:ctrlPr>
                              <a:rPr lang="en-US" sz="1800" b="0" i="1" smtClean="0">
                                <a:latin typeface="Cambria Math" panose="02040503050406030204" pitchFamily="18" charset="0"/>
                              </a:rPr>
                            </m:ctrlPr>
                          </m:sSubPr>
                          <m:e>
                            <m:r>
                              <a:rPr lang="en-US" sz="1800" b="0" i="1" smtClean="0">
                                <a:latin typeface="Cambria Math" panose="02040503050406030204" pitchFamily="18" charset="0"/>
                              </a:rPr>
                              <m:t>𝑆</m:t>
                            </m:r>
                          </m:e>
                          <m:sub>
                            <m:r>
                              <a:rPr lang="en-US" sz="1800" b="0" i="1" smtClean="0">
                                <a:latin typeface="Cambria Math" panose="02040503050406030204" pitchFamily="18" charset="0"/>
                              </a:rPr>
                              <m:t>𝑖</m:t>
                            </m:r>
                          </m:sub>
                        </m:sSub>
                      </m:e>
                    </m:d>
                    <m:r>
                      <a:rPr lang="en-US" sz="1800" b="0" i="1" smtClean="0">
                        <a:latin typeface="Cambria Math" panose="02040503050406030204" pitchFamily="18" charset="0"/>
                      </a:rPr>
                      <m:t> }</m:t>
                    </m:r>
                  </m:oMath>
                </a14:m>
                <a:endParaRPr lang="en-US" sz="1400" dirty="0"/>
              </a:p>
              <a:p>
                <a:r>
                  <a:rPr lang="en-US" sz="1800" dirty="0"/>
                  <a:t>Still not enough… now what?</a:t>
                </a:r>
              </a:p>
              <a:p>
                <a:pPr lvl="1"/>
                <a:r>
                  <a:rPr lang="en-US" sz="1400" dirty="0"/>
                  <a:t>Option 1: move from function (memorization of </a:t>
                </a:r>
                <a:r>
                  <a:rPr lang="en-US" sz="1400" dirty="0" err="1"/>
                  <a:t>spatio</a:t>
                </a:r>
                <a:r>
                  <a:rPr lang="en-US" sz="1400" dirty="0"/>
                  <a:t>-temporal patterns) to compute</a:t>
                </a:r>
              </a:p>
              <a:p>
                <a:pPr lvl="2"/>
                <a:r>
                  <a:rPr lang="en-US" dirty="0"/>
                  <a:t>“Semantic correlation”</a:t>
                </a:r>
              </a:p>
              <a:p>
                <a:pPr lvl="2"/>
                <a:r>
                  <a:rPr lang="en-US" dirty="0" err="1"/>
                  <a:t>Runahead</a:t>
                </a:r>
                <a:r>
                  <a:rPr lang="en-US" dirty="0"/>
                  <a:t> prefetchers already started, but can we do better?</a:t>
                </a:r>
              </a:p>
              <a:p>
                <a:pPr lvl="1"/>
                <a:r>
                  <a:rPr lang="en-US" sz="1400" dirty="0"/>
                  <a:t>Option 2: better learning model for more complex patterns </a:t>
                </a:r>
              </a:p>
              <a:p>
                <a:pPr lvl="2"/>
                <a:r>
                  <a:rPr lang="en-US" dirty="0"/>
                  <a:t>NN based prefetching can help. Can it also generate previously unseen </a:t>
                </a:r>
              </a:p>
              <a:p>
                <a:pPr marL="647805" lvl="2" indent="0">
                  <a:buNone/>
                </a:pPr>
                <a:r>
                  <a:rPr lang="en-US" dirty="0"/>
                  <a:t>     addresses/patterns?</a:t>
                </a:r>
              </a:p>
              <a:p>
                <a:pPr lvl="1"/>
                <a:endParaRPr lang="en-US" sz="1400" dirty="0"/>
              </a:p>
              <a:p>
                <a:pPr lvl="1"/>
                <a:endParaRPr lang="en-US" sz="1400" dirty="0"/>
              </a:p>
            </p:txBody>
          </p:sp>
        </mc:Choice>
        <mc:Fallback>
          <p:sp>
            <p:nvSpPr>
              <p:cNvPr id="3" name="Content Placeholder 2">
                <a:extLst>
                  <a:ext uri="{FF2B5EF4-FFF2-40B4-BE49-F238E27FC236}">
                    <a16:creationId xmlns:a16="http://schemas.microsoft.com/office/drawing/2014/main" id="{01E15942-6DA2-4F3C-9A38-17D955667B9B}"/>
                  </a:ext>
                </a:extLst>
              </p:cNvPr>
              <p:cNvSpPr>
                <a:spLocks noGrp="1" noRot="1" noChangeAspect="1" noMove="1" noResize="1" noEditPoints="1" noAdjustHandles="1" noChangeArrowheads="1" noChangeShapeType="1" noTextEdit="1"/>
              </p:cNvSpPr>
              <p:nvPr>
                <p:ph idx="1"/>
              </p:nvPr>
            </p:nvSpPr>
            <p:spPr>
              <a:xfrm>
                <a:off x="76181" y="549275"/>
                <a:ext cx="11469114" cy="5908907"/>
              </a:xfrm>
              <a:blipFill>
                <a:blip r:embed="rId3"/>
                <a:stretch>
                  <a:fillRect l="-319" t="-516" b="-3302"/>
                </a:stretch>
              </a:blipFill>
            </p:spPr>
            <p:txBody>
              <a:bodyPr/>
              <a:lstStyle/>
              <a:p>
                <a:r>
                  <a:rPr lang="en-US">
                    <a:noFill/>
                  </a:rPr>
                  <a:t> </a:t>
                </a:r>
              </a:p>
            </p:txBody>
          </p:sp>
        </mc:Fallback>
      </mc:AlternateContent>
      <p:grpSp>
        <p:nvGrpSpPr>
          <p:cNvPr id="8" name="Group 7">
            <a:extLst>
              <a:ext uri="{FF2B5EF4-FFF2-40B4-BE49-F238E27FC236}">
                <a16:creationId xmlns:a16="http://schemas.microsoft.com/office/drawing/2014/main" id="{D91C667D-7E48-4C20-AAF8-947182D107AD}"/>
              </a:ext>
            </a:extLst>
          </p:cNvPr>
          <p:cNvGrpSpPr/>
          <p:nvPr/>
        </p:nvGrpSpPr>
        <p:grpSpPr>
          <a:xfrm>
            <a:off x="9742314" y="1124307"/>
            <a:ext cx="2317549" cy="2128707"/>
            <a:chOff x="9742314" y="1124307"/>
            <a:chExt cx="2317549" cy="2128707"/>
          </a:xfrm>
        </p:grpSpPr>
        <p:sp>
          <p:nvSpPr>
            <p:cNvPr id="9" name="Freeform: Shape 8">
              <a:extLst>
                <a:ext uri="{FF2B5EF4-FFF2-40B4-BE49-F238E27FC236}">
                  <a16:creationId xmlns:a16="http://schemas.microsoft.com/office/drawing/2014/main" id="{6A06DD96-2C90-4E46-944A-D02CBC0B08B5}"/>
                </a:ext>
              </a:extLst>
            </p:cNvPr>
            <p:cNvSpPr/>
            <p:nvPr/>
          </p:nvSpPr>
          <p:spPr>
            <a:xfrm>
              <a:off x="11209125" y="1161505"/>
              <a:ext cx="850738" cy="769335"/>
            </a:xfrm>
            <a:custGeom>
              <a:avLst/>
              <a:gdLst>
                <a:gd name="connsiteX0" fmla="*/ 0 w 850738"/>
                <a:gd name="connsiteY0" fmla="*/ 0 h 769335"/>
                <a:gd name="connsiteX1" fmla="*/ 850738 w 850738"/>
                <a:gd name="connsiteY1" fmla="*/ 0 h 769335"/>
                <a:gd name="connsiteX2" fmla="*/ 850738 w 850738"/>
                <a:gd name="connsiteY2" fmla="*/ 769335 h 769335"/>
                <a:gd name="connsiteX3" fmla="*/ 0 w 850738"/>
                <a:gd name="connsiteY3" fmla="*/ 769335 h 769335"/>
                <a:gd name="connsiteX4" fmla="*/ 0 w 850738"/>
                <a:gd name="connsiteY4" fmla="*/ 0 h 769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738" h="769335">
                  <a:moveTo>
                    <a:pt x="0" y="0"/>
                  </a:moveTo>
                  <a:lnTo>
                    <a:pt x="850738" y="0"/>
                  </a:lnTo>
                  <a:lnTo>
                    <a:pt x="850738" y="769335"/>
                  </a:lnTo>
                  <a:lnTo>
                    <a:pt x="0" y="769335"/>
                  </a:lnTo>
                  <a:lnTo>
                    <a:pt x="0" y="0"/>
                  </a:lnTo>
                  <a:close/>
                </a:path>
              </a:pathLst>
            </a:custGeom>
          </p:spPr>
          <p:style>
            <a:lnRef idx="1">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effectLst>
                    <a:glow rad="152400">
                      <a:schemeClr val="bg1">
                        <a:alpha val="90000"/>
                      </a:schemeClr>
                    </a:glow>
                  </a:effectLst>
                </a:rPr>
                <a:t>Problem</a:t>
              </a:r>
            </a:p>
          </p:txBody>
        </p:sp>
        <p:sp>
          <p:nvSpPr>
            <p:cNvPr id="10" name="Arrow: Circular 9">
              <a:extLst>
                <a:ext uri="{FF2B5EF4-FFF2-40B4-BE49-F238E27FC236}">
                  <a16:creationId xmlns:a16="http://schemas.microsoft.com/office/drawing/2014/main" id="{5E63EE38-FBA7-489B-813E-0912CD273CFE}"/>
                </a:ext>
              </a:extLst>
            </p:cNvPr>
            <p:cNvSpPr/>
            <p:nvPr/>
          </p:nvSpPr>
          <p:spPr>
            <a:xfrm>
              <a:off x="11713611" y="1912658"/>
              <a:ext cx="334907" cy="599798"/>
            </a:xfrm>
            <a:custGeom>
              <a:avLst/>
              <a:gdLst>
                <a:gd name="connsiteX0" fmla="*/ 2030695 w 2173364"/>
                <a:gd name="connsiteY0" fmla="*/ 799686 h 2173364"/>
                <a:gd name="connsiteX1" fmla="*/ 2059116 w 2173364"/>
                <a:gd name="connsiteY1" fmla="*/ 1253714 h 2173364"/>
                <a:gd name="connsiteX2" fmla="*/ 2154187 w 2173364"/>
                <a:gd name="connsiteY2" fmla="*/ 1282617 h 2173364"/>
                <a:gd name="connsiteX3" fmla="*/ 1958925 w 2173364"/>
                <a:gd name="connsiteY3" fmla="*/ 1351859 h 2173364"/>
                <a:gd name="connsiteX4" fmla="*/ 1819280 w 2173364"/>
                <a:gd name="connsiteY4" fmla="*/ 1180800 h 2173364"/>
                <a:gd name="connsiteX5" fmla="*/ 1914240 w 2173364"/>
                <a:gd name="connsiteY5" fmla="*/ 1209670 h 2173364"/>
                <a:gd name="connsiteX6" fmla="*/ 1887154 w 2173364"/>
                <a:gd name="connsiteY6" fmla="*/ 843325 h 2173364"/>
                <a:gd name="connsiteX7" fmla="*/ 2030695 w 2173364"/>
                <a:gd name="connsiteY7" fmla="*/ 799686 h 2173364"/>
                <a:gd name="connsiteX0" fmla="*/ 211415 w 334907"/>
                <a:gd name="connsiteY0" fmla="*/ 0 h 599798"/>
                <a:gd name="connsiteX1" fmla="*/ 239836 w 334907"/>
                <a:gd name="connsiteY1" fmla="*/ 454028 h 599798"/>
                <a:gd name="connsiteX2" fmla="*/ 334907 w 334907"/>
                <a:gd name="connsiteY2" fmla="*/ 482931 h 599798"/>
                <a:gd name="connsiteX3" fmla="*/ 111070 w 334907"/>
                <a:gd name="connsiteY3" fmla="*/ 599798 h 599798"/>
                <a:gd name="connsiteX4" fmla="*/ 0 w 334907"/>
                <a:gd name="connsiteY4" fmla="*/ 381114 h 599798"/>
                <a:gd name="connsiteX5" fmla="*/ 94960 w 334907"/>
                <a:gd name="connsiteY5" fmla="*/ 409984 h 599798"/>
                <a:gd name="connsiteX6" fmla="*/ 67874 w 334907"/>
                <a:gd name="connsiteY6" fmla="*/ 43639 h 599798"/>
                <a:gd name="connsiteX7" fmla="*/ 211415 w 334907"/>
                <a:gd name="connsiteY7" fmla="*/ 0 h 599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907" h="599798">
                  <a:moveTo>
                    <a:pt x="211415" y="0"/>
                  </a:moveTo>
                  <a:cubicBezTo>
                    <a:pt x="256125" y="147063"/>
                    <a:pt x="265857" y="302538"/>
                    <a:pt x="239836" y="454028"/>
                  </a:cubicBezTo>
                  <a:lnTo>
                    <a:pt x="334907" y="482931"/>
                  </a:lnTo>
                  <a:lnTo>
                    <a:pt x="111070" y="599798"/>
                  </a:lnTo>
                  <a:lnTo>
                    <a:pt x="0" y="381114"/>
                  </a:lnTo>
                  <a:lnTo>
                    <a:pt x="94960" y="409984"/>
                  </a:lnTo>
                  <a:cubicBezTo>
                    <a:pt x="113182" y="287370"/>
                    <a:pt x="103931" y="162240"/>
                    <a:pt x="67874" y="43639"/>
                  </a:cubicBezTo>
                  <a:lnTo>
                    <a:pt x="211415" y="0"/>
                  </a:lnTo>
                  <a:close/>
                </a:path>
              </a:pathLst>
            </a:custGeom>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1" name="Freeform: Shape 10">
              <a:extLst>
                <a:ext uri="{FF2B5EF4-FFF2-40B4-BE49-F238E27FC236}">
                  <a16:creationId xmlns:a16="http://schemas.microsoft.com/office/drawing/2014/main" id="{5F6F2533-70F7-49E6-9291-58134AFF8A93}"/>
                </a:ext>
              </a:extLst>
            </p:cNvPr>
            <p:cNvSpPr/>
            <p:nvPr/>
          </p:nvSpPr>
          <p:spPr>
            <a:xfrm>
              <a:off x="11225716" y="2468465"/>
              <a:ext cx="817557" cy="769335"/>
            </a:xfrm>
            <a:custGeom>
              <a:avLst/>
              <a:gdLst>
                <a:gd name="connsiteX0" fmla="*/ 0 w 817557"/>
                <a:gd name="connsiteY0" fmla="*/ 0 h 769335"/>
                <a:gd name="connsiteX1" fmla="*/ 817557 w 817557"/>
                <a:gd name="connsiteY1" fmla="*/ 0 h 769335"/>
                <a:gd name="connsiteX2" fmla="*/ 817557 w 817557"/>
                <a:gd name="connsiteY2" fmla="*/ 769335 h 769335"/>
                <a:gd name="connsiteX3" fmla="*/ 0 w 817557"/>
                <a:gd name="connsiteY3" fmla="*/ 769335 h 769335"/>
                <a:gd name="connsiteX4" fmla="*/ 0 w 817557"/>
                <a:gd name="connsiteY4" fmla="*/ 0 h 769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7557" h="769335">
                  <a:moveTo>
                    <a:pt x="0" y="0"/>
                  </a:moveTo>
                  <a:lnTo>
                    <a:pt x="817557" y="0"/>
                  </a:lnTo>
                  <a:lnTo>
                    <a:pt x="817557" y="769335"/>
                  </a:lnTo>
                  <a:lnTo>
                    <a:pt x="0" y="769335"/>
                  </a:lnTo>
                  <a:lnTo>
                    <a:pt x="0" y="0"/>
                  </a:lnTo>
                  <a:close/>
                </a:path>
              </a:pathLst>
            </a:custGeom>
          </p:spPr>
          <p:style>
            <a:lnRef idx="1">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effectLst>
                    <a:glow rad="152400">
                      <a:schemeClr val="bg1">
                        <a:alpha val="90000"/>
                      </a:schemeClr>
                    </a:glow>
                  </a:effectLst>
                </a:rPr>
                <a:t>Solution</a:t>
              </a:r>
            </a:p>
          </p:txBody>
        </p:sp>
        <p:sp>
          <p:nvSpPr>
            <p:cNvPr id="12" name="Arrow: Circular 11">
              <a:extLst>
                <a:ext uri="{FF2B5EF4-FFF2-40B4-BE49-F238E27FC236}">
                  <a16:creationId xmlns:a16="http://schemas.microsoft.com/office/drawing/2014/main" id="{A02AF858-606A-4858-8327-37F0095B44AD}"/>
                </a:ext>
              </a:extLst>
            </p:cNvPr>
            <p:cNvSpPr/>
            <p:nvPr/>
          </p:nvSpPr>
          <p:spPr>
            <a:xfrm>
              <a:off x="10704094" y="2913605"/>
              <a:ext cx="565106" cy="339409"/>
            </a:xfrm>
            <a:custGeom>
              <a:avLst/>
              <a:gdLst>
                <a:gd name="connsiteX0" fmla="*/ 2215178 w 3755965"/>
                <a:gd name="connsiteY0" fmla="*/ 2055450 h 2173364"/>
                <a:gd name="connsiteX1" fmla="*/ 1837580 w 3755965"/>
                <a:gd name="connsiteY1" fmla="*/ 2073102 h 2173364"/>
                <a:gd name="connsiteX2" fmla="*/ 1813646 w 3755965"/>
                <a:gd name="connsiteY2" fmla="*/ 2167975 h 2173364"/>
                <a:gd name="connsiteX3" fmla="*/ 1650072 w 3755965"/>
                <a:gd name="connsiteY3" fmla="*/ 1990142 h 2173364"/>
                <a:gd name="connsiteX4" fmla="*/ 1899267 w 3755965"/>
                <a:gd name="connsiteY4" fmla="*/ 1828566 h 2173364"/>
                <a:gd name="connsiteX5" fmla="*/ 1875362 w 3755965"/>
                <a:gd name="connsiteY5" fmla="*/ 1923328 h 2173364"/>
                <a:gd name="connsiteX6" fmla="*/ 2164641 w 3755965"/>
                <a:gd name="connsiteY6" fmla="*/ 1910256 h 2173364"/>
                <a:gd name="connsiteX7" fmla="*/ 2215178 w 3755965"/>
                <a:gd name="connsiteY7" fmla="*/ 2055450 h 2173364"/>
                <a:gd name="connsiteX0" fmla="*/ 565106 w 565106"/>
                <a:gd name="connsiteY0" fmla="*/ 226884 h 339409"/>
                <a:gd name="connsiteX1" fmla="*/ 338213 w 565106"/>
                <a:gd name="connsiteY1" fmla="*/ 267220 h 339409"/>
                <a:gd name="connsiteX2" fmla="*/ 187508 w 565106"/>
                <a:gd name="connsiteY2" fmla="*/ 244536 h 339409"/>
                <a:gd name="connsiteX3" fmla="*/ 163574 w 565106"/>
                <a:gd name="connsiteY3" fmla="*/ 339409 h 339409"/>
                <a:gd name="connsiteX4" fmla="*/ 0 w 565106"/>
                <a:gd name="connsiteY4" fmla="*/ 161576 h 339409"/>
                <a:gd name="connsiteX5" fmla="*/ 249195 w 565106"/>
                <a:gd name="connsiteY5" fmla="*/ 0 h 339409"/>
                <a:gd name="connsiteX6" fmla="*/ 225290 w 565106"/>
                <a:gd name="connsiteY6" fmla="*/ 94762 h 339409"/>
                <a:gd name="connsiteX7" fmla="*/ 514569 w 565106"/>
                <a:gd name="connsiteY7" fmla="*/ 81690 h 339409"/>
                <a:gd name="connsiteX8" fmla="*/ 565106 w 565106"/>
                <a:gd name="connsiteY8" fmla="*/ 226884 h 339409"/>
                <a:gd name="connsiteX0" fmla="*/ 565106 w 565106"/>
                <a:gd name="connsiteY0" fmla="*/ 226884 h 339409"/>
                <a:gd name="connsiteX1" fmla="*/ 338213 w 565106"/>
                <a:gd name="connsiteY1" fmla="*/ 267220 h 339409"/>
                <a:gd name="connsiteX2" fmla="*/ 187508 w 565106"/>
                <a:gd name="connsiteY2" fmla="*/ 244536 h 339409"/>
                <a:gd name="connsiteX3" fmla="*/ 163574 w 565106"/>
                <a:gd name="connsiteY3" fmla="*/ 339409 h 339409"/>
                <a:gd name="connsiteX4" fmla="*/ 0 w 565106"/>
                <a:gd name="connsiteY4" fmla="*/ 161576 h 339409"/>
                <a:gd name="connsiteX5" fmla="*/ 249195 w 565106"/>
                <a:gd name="connsiteY5" fmla="*/ 0 h 339409"/>
                <a:gd name="connsiteX6" fmla="*/ 225290 w 565106"/>
                <a:gd name="connsiteY6" fmla="*/ 94762 h 339409"/>
                <a:gd name="connsiteX7" fmla="*/ 347738 w 565106"/>
                <a:gd name="connsiteY7" fmla="*/ 114821 h 339409"/>
                <a:gd name="connsiteX8" fmla="*/ 514569 w 565106"/>
                <a:gd name="connsiteY8" fmla="*/ 81690 h 339409"/>
                <a:gd name="connsiteX9" fmla="*/ 565106 w 565106"/>
                <a:gd name="connsiteY9" fmla="*/ 226884 h 339409"/>
                <a:gd name="connsiteX0" fmla="*/ 565106 w 565106"/>
                <a:gd name="connsiteY0" fmla="*/ 226884 h 339409"/>
                <a:gd name="connsiteX1" fmla="*/ 338213 w 565106"/>
                <a:gd name="connsiteY1" fmla="*/ 267220 h 339409"/>
                <a:gd name="connsiteX2" fmla="*/ 187508 w 565106"/>
                <a:gd name="connsiteY2" fmla="*/ 244536 h 339409"/>
                <a:gd name="connsiteX3" fmla="*/ 163574 w 565106"/>
                <a:gd name="connsiteY3" fmla="*/ 339409 h 339409"/>
                <a:gd name="connsiteX4" fmla="*/ 0 w 565106"/>
                <a:gd name="connsiteY4" fmla="*/ 161576 h 339409"/>
                <a:gd name="connsiteX5" fmla="*/ 249195 w 565106"/>
                <a:gd name="connsiteY5" fmla="*/ 0 h 339409"/>
                <a:gd name="connsiteX6" fmla="*/ 225290 w 565106"/>
                <a:gd name="connsiteY6" fmla="*/ 94762 h 339409"/>
                <a:gd name="connsiteX7" fmla="*/ 347738 w 565106"/>
                <a:gd name="connsiteY7" fmla="*/ 114821 h 339409"/>
                <a:gd name="connsiteX8" fmla="*/ 514569 w 565106"/>
                <a:gd name="connsiteY8" fmla="*/ 62640 h 339409"/>
                <a:gd name="connsiteX9" fmla="*/ 565106 w 565106"/>
                <a:gd name="connsiteY9" fmla="*/ 226884 h 339409"/>
                <a:gd name="connsiteX0" fmla="*/ 565106 w 565106"/>
                <a:gd name="connsiteY0" fmla="*/ 226884 h 339409"/>
                <a:gd name="connsiteX1" fmla="*/ 338213 w 565106"/>
                <a:gd name="connsiteY1" fmla="*/ 267220 h 339409"/>
                <a:gd name="connsiteX2" fmla="*/ 187508 w 565106"/>
                <a:gd name="connsiteY2" fmla="*/ 244536 h 339409"/>
                <a:gd name="connsiteX3" fmla="*/ 163574 w 565106"/>
                <a:gd name="connsiteY3" fmla="*/ 339409 h 339409"/>
                <a:gd name="connsiteX4" fmla="*/ 0 w 565106"/>
                <a:gd name="connsiteY4" fmla="*/ 161576 h 339409"/>
                <a:gd name="connsiteX5" fmla="*/ 249195 w 565106"/>
                <a:gd name="connsiteY5" fmla="*/ 0 h 339409"/>
                <a:gd name="connsiteX6" fmla="*/ 225290 w 565106"/>
                <a:gd name="connsiteY6" fmla="*/ 94762 h 339409"/>
                <a:gd name="connsiteX7" fmla="*/ 347738 w 565106"/>
                <a:gd name="connsiteY7" fmla="*/ 114821 h 339409"/>
                <a:gd name="connsiteX8" fmla="*/ 514569 w 565106"/>
                <a:gd name="connsiteY8" fmla="*/ 62640 h 339409"/>
                <a:gd name="connsiteX9" fmla="*/ 565106 w 565106"/>
                <a:gd name="connsiteY9" fmla="*/ 226884 h 339409"/>
                <a:gd name="connsiteX0" fmla="*/ 565106 w 565106"/>
                <a:gd name="connsiteY0" fmla="*/ 226884 h 339409"/>
                <a:gd name="connsiteX1" fmla="*/ 338213 w 565106"/>
                <a:gd name="connsiteY1" fmla="*/ 267220 h 339409"/>
                <a:gd name="connsiteX2" fmla="*/ 187508 w 565106"/>
                <a:gd name="connsiteY2" fmla="*/ 244536 h 339409"/>
                <a:gd name="connsiteX3" fmla="*/ 163574 w 565106"/>
                <a:gd name="connsiteY3" fmla="*/ 339409 h 339409"/>
                <a:gd name="connsiteX4" fmla="*/ 0 w 565106"/>
                <a:gd name="connsiteY4" fmla="*/ 123476 h 339409"/>
                <a:gd name="connsiteX5" fmla="*/ 249195 w 565106"/>
                <a:gd name="connsiteY5" fmla="*/ 0 h 339409"/>
                <a:gd name="connsiteX6" fmla="*/ 225290 w 565106"/>
                <a:gd name="connsiteY6" fmla="*/ 94762 h 339409"/>
                <a:gd name="connsiteX7" fmla="*/ 347738 w 565106"/>
                <a:gd name="connsiteY7" fmla="*/ 114821 h 339409"/>
                <a:gd name="connsiteX8" fmla="*/ 514569 w 565106"/>
                <a:gd name="connsiteY8" fmla="*/ 62640 h 339409"/>
                <a:gd name="connsiteX9" fmla="*/ 565106 w 565106"/>
                <a:gd name="connsiteY9" fmla="*/ 226884 h 339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5106" h="339409">
                  <a:moveTo>
                    <a:pt x="565106" y="226884"/>
                  </a:moveTo>
                  <a:cubicBezTo>
                    <a:pt x="529363" y="254631"/>
                    <a:pt x="401146" y="264278"/>
                    <a:pt x="338213" y="267220"/>
                  </a:cubicBezTo>
                  <a:cubicBezTo>
                    <a:pt x="275280" y="270162"/>
                    <a:pt x="210264" y="229330"/>
                    <a:pt x="187508" y="244536"/>
                  </a:cubicBezTo>
                  <a:lnTo>
                    <a:pt x="163574" y="339409"/>
                  </a:lnTo>
                  <a:lnTo>
                    <a:pt x="0" y="123476"/>
                  </a:lnTo>
                  <a:lnTo>
                    <a:pt x="249195" y="0"/>
                  </a:lnTo>
                  <a:lnTo>
                    <a:pt x="225290" y="94762"/>
                  </a:lnTo>
                  <a:cubicBezTo>
                    <a:pt x="240126" y="109136"/>
                    <a:pt x="299525" y="117000"/>
                    <a:pt x="347738" y="114821"/>
                  </a:cubicBezTo>
                  <a:cubicBezTo>
                    <a:pt x="395951" y="112642"/>
                    <a:pt x="419604" y="124925"/>
                    <a:pt x="514569" y="62640"/>
                  </a:cubicBezTo>
                  <a:lnTo>
                    <a:pt x="565106" y="226884"/>
                  </a:lnTo>
                  <a:close/>
                </a:path>
              </a:pathLst>
            </a:custGeom>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3" name="Freeform: Shape 12">
              <a:extLst>
                <a:ext uri="{FF2B5EF4-FFF2-40B4-BE49-F238E27FC236}">
                  <a16:creationId xmlns:a16="http://schemas.microsoft.com/office/drawing/2014/main" id="{13D73FE3-2EF8-42C6-A039-73CBF13109A0}"/>
                </a:ext>
              </a:extLst>
            </p:cNvPr>
            <p:cNvSpPr/>
            <p:nvPr/>
          </p:nvSpPr>
          <p:spPr>
            <a:xfrm>
              <a:off x="9742314" y="2427332"/>
              <a:ext cx="1088170" cy="769335"/>
            </a:xfrm>
            <a:custGeom>
              <a:avLst/>
              <a:gdLst>
                <a:gd name="connsiteX0" fmla="*/ 0 w 1088170"/>
                <a:gd name="connsiteY0" fmla="*/ 0 h 769335"/>
                <a:gd name="connsiteX1" fmla="*/ 1088170 w 1088170"/>
                <a:gd name="connsiteY1" fmla="*/ 0 h 769335"/>
                <a:gd name="connsiteX2" fmla="*/ 1088170 w 1088170"/>
                <a:gd name="connsiteY2" fmla="*/ 769335 h 769335"/>
                <a:gd name="connsiteX3" fmla="*/ 0 w 1088170"/>
                <a:gd name="connsiteY3" fmla="*/ 769335 h 769335"/>
                <a:gd name="connsiteX4" fmla="*/ 0 w 1088170"/>
                <a:gd name="connsiteY4" fmla="*/ 0 h 769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8170" h="769335">
                  <a:moveTo>
                    <a:pt x="0" y="0"/>
                  </a:moveTo>
                  <a:lnTo>
                    <a:pt x="1088170" y="0"/>
                  </a:lnTo>
                  <a:lnTo>
                    <a:pt x="1088170" y="769335"/>
                  </a:lnTo>
                  <a:lnTo>
                    <a:pt x="0" y="769335"/>
                  </a:lnTo>
                  <a:lnTo>
                    <a:pt x="0" y="0"/>
                  </a:lnTo>
                  <a:close/>
                </a:path>
              </a:pathLst>
            </a:custGeom>
          </p:spPr>
          <p:style>
            <a:lnRef idx="1">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effectLst>
                    <a:glow rad="152400">
                      <a:schemeClr val="bg1">
                        <a:alpha val="90000"/>
                      </a:schemeClr>
                    </a:glow>
                  </a:effectLst>
                </a:rPr>
                <a:t>Saturation</a:t>
              </a:r>
            </a:p>
          </p:txBody>
        </p:sp>
        <p:sp>
          <p:nvSpPr>
            <p:cNvPr id="14" name="Arrow: Circular 13">
              <a:extLst>
                <a:ext uri="{FF2B5EF4-FFF2-40B4-BE49-F238E27FC236}">
                  <a16:creationId xmlns:a16="http://schemas.microsoft.com/office/drawing/2014/main" id="{C4424E11-4274-43FC-8B92-C5A05DA98A22}"/>
                </a:ext>
              </a:extLst>
            </p:cNvPr>
            <p:cNvSpPr/>
            <p:nvPr/>
          </p:nvSpPr>
          <p:spPr>
            <a:xfrm>
              <a:off x="9913230" y="1877372"/>
              <a:ext cx="334515" cy="565132"/>
            </a:xfrm>
            <a:custGeom>
              <a:avLst/>
              <a:gdLst>
                <a:gd name="connsiteX0" fmla="*/ 129509 w 2173364"/>
                <a:gd name="connsiteY0" fmla="*/ 1326152 h 2173364"/>
                <a:gd name="connsiteX1" fmla="*/ 114895 w 2173364"/>
                <a:gd name="connsiteY1" fmla="*/ 915930 h 2173364"/>
                <a:gd name="connsiteX2" fmla="*/ 19934 w 2173364"/>
                <a:gd name="connsiteY2" fmla="*/ 886663 h 2173364"/>
                <a:gd name="connsiteX3" fmla="*/ 215461 w 2173364"/>
                <a:gd name="connsiteY3" fmla="*/ 818170 h 2173364"/>
                <a:gd name="connsiteX4" fmla="*/ 354449 w 2173364"/>
                <a:gd name="connsiteY4" fmla="*/ 989761 h 2173364"/>
                <a:gd name="connsiteX5" fmla="*/ 259600 w 2173364"/>
                <a:gd name="connsiteY5" fmla="*/ 960529 h 2173364"/>
                <a:gd name="connsiteX6" fmla="*/ 275050 w 2173364"/>
                <a:gd name="connsiteY6" fmla="*/ 1289740 h 2173364"/>
                <a:gd name="connsiteX7" fmla="*/ 129509 w 2173364"/>
                <a:gd name="connsiteY7" fmla="*/ 1326152 h 2173364"/>
                <a:gd name="connsiteX0" fmla="*/ 109575 w 334515"/>
                <a:gd name="connsiteY0" fmla="*/ 565132 h 565132"/>
                <a:gd name="connsiteX1" fmla="*/ 94961 w 334515"/>
                <a:gd name="connsiteY1" fmla="*/ 154910 h 565132"/>
                <a:gd name="connsiteX2" fmla="*/ 0 w 334515"/>
                <a:gd name="connsiteY2" fmla="*/ 125643 h 565132"/>
                <a:gd name="connsiteX3" fmla="*/ 205052 w 334515"/>
                <a:gd name="connsiteY3" fmla="*/ 0 h 565132"/>
                <a:gd name="connsiteX4" fmla="*/ 334515 w 334515"/>
                <a:gd name="connsiteY4" fmla="*/ 228741 h 565132"/>
                <a:gd name="connsiteX5" fmla="*/ 239666 w 334515"/>
                <a:gd name="connsiteY5" fmla="*/ 199509 h 565132"/>
                <a:gd name="connsiteX6" fmla="*/ 255116 w 334515"/>
                <a:gd name="connsiteY6" fmla="*/ 528720 h 565132"/>
                <a:gd name="connsiteX7" fmla="*/ 109575 w 334515"/>
                <a:gd name="connsiteY7" fmla="*/ 565132 h 56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515" h="565132">
                  <a:moveTo>
                    <a:pt x="109575" y="565132"/>
                  </a:moveTo>
                  <a:cubicBezTo>
                    <a:pt x="75999" y="430928"/>
                    <a:pt x="71020" y="291163"/>
                    <a:pt x="94961" y="154910"/>
                  </a:cubicBezTo>
                  <a:lnTo>
                    <a:pt x="0" y="125643"/>
                  </a:lnTo>
                  <a:lnTo>
                    <a:pt x="205052" y="0"/>
                  </a:lnTo>
                  <a:lnTo>
                    <a:pt x="334515" y="228741"/>
                  </a:lnTo>
                  <a:lnTo>
                    <a:pt x="239666" y="199509"/>
                  </a:lnTo>
                  <a:cubicBezTo>
                    <a:pt x="222937" y="309185"/>
                    <a:pt x="228189" y="421093"/>
                    <a:pt x="255116" y="528720"/>
                  </a:cubicBezTo>
                  <a:lnTo>
                    <a:pt x="109575" y="565132"/>
                  </a:lnTo>
                  <a:close/>
                </a:path>
              </a:pathLst>
            </a:custGeom>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5" name="Freeform: Shape 14">
              <a:extLst>
                <a:ext uri="{FF2B5EF4-FFF2-40B4-BE49-F238E27FC236}">
                  <a16:creationId xmlns:a16="http://schemas.microsoft.com/office/drawing/2014/main" id="{5B81B4F7-C61D-4FE6-81D1-33F14C745EF2}"/>
                </a:ext>
              </a:extLst>
            </p:cNvPr>
            <p:cNvSpPr/>
            <p:nvPr/>
          </p:nvSpPr>
          <p:spPr>
            <a:xfrm>
              <a:off x="9942867" y="1161505"/>
              <a:ext cx="769335" cy="769335"/>
            </a:xfrm>
            <a:custGeom>
              <a:avLst/>
              <a:gdLst>
                <a:gd name="connsiteX0" fmla="*/ 0 w 769335"/>
                <a:gd name="connsiteY0" fmla="*/ 0 h 769335"/>
                <a:gd name="connsiteX1" fmla="*/ 769335 w 769335"/>
                <a:gd name="connsiteY1" fmla="*/ 0 h 769335"/>
                <a:gd name="connsiteX2" fmla="*/ 769335 w 769335"/>
                <a:gd name="connsiteY2" fmla="*/ 769335 h 769335"/>
                <a:gd name="connsiteX3" fmla="*/ 0 w 769335"/>
                <a:gd name="connsiteY3" fmla="*/ 769335 h 769335"/>
                <a:gd name="connsiteX4" fmla="*/ 0 w 769335"/>
                <a:gd name="connsiteY4" fmla="*/ 0 h 769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335" h="769335">
                  <a:moveTo>
                    <a:pt x="0" y="0"/>
                  </a:moveTo>
                  <a:lnTo>
                    <a:pt x="769335" y="0"/>
                  </a:lnTo>
                  <a:lnTo>
                    <a:pt x="769335" y="769335"/>
                  </a:lnTo>
                  <a:lnTo>
                    <a:pt x="0" y="769335"/>
                  </a:lnTo>
                  <a:lnTo>
                    <a:pt x="0" y="0"/>
                  </a:lnTo>
                  <a:close/>
                </a:path>
              </a:pathLst>
            </a:custGeom>
          </p:spPr>
          <p:style>
            <a:lnRef idx="1">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effectLst>
                    <a:glow rad="152400">
                      <a:schemeClr val="bg1">
                        <a:alpha val="90000"/>
                      </a:schemeClr>
                    </a:glow>
                  </a:effectLst>
                </a:rPr>
                <a:t>Shift</a:t>
              </a:r>
            </a:p>
          </p:txBody>
        </p:sp>
        <p:sp>
          <p:nvSpPr>
            <p:cNvPr id="16" name="Arrow: Circular 15">
              <a:extLst>
                <a:ext uri="{FF2B5EF4-FFF2-40B4-BE49-F238E27FC236}">
                  <a16:creationId xmlns:a16="http://schemas.microsoft.com/office/drawing/2014/main" id="{988B0108-72C3-43F3-9C06-D7E9F3649B1E}"/>
                </a:ext>
              </a:extLst>
            </p:cNvPr>
            <p:cNvSpPr/>
            <p:nvPr/>
          </p:nvSpPr>
          <p:spPr>
            <a:xfrm>
              <a:off x="10694018" y="1124307"/>
              <a:ext cx="540596" cy="339211"/>
            </a:xfrm>
            <a:custGeom>
              <a:avLst/>
              <a:gdLst>
                <a:gd name="connsiteX0" fmla="*/ 799686 w 2173364"/>
                <a:gd name="connsiteY0" fmla="*/ 142669 h 2173364"/>
                <a:gd name="connsiteX1" fmla="*/ 1209085 w 2173364"/>
                <a:gd name="connsiteY1" fmla="*/ 107629 h 2173364"/>
                <a:gd name="connsiteX2" fmla="*/ 1233612 w 2173364"/>
                <a:gd name="connsiteY2" fmla="*/ 11336 h 2173364"/>
                <a:gd name="connsiteX3" fmla="*/ 1311707 w 2173364"/>
                <a:gd name="connsiteY3" fmla="*/ 203229 h 2173364"/>
                <a:gd name="connsiteX4" fmla="*/ 1147211 w 2173364"/>
                <a:gd name="connsiteY4" fmla="*/ 350547 h 2173364"/>
                <a:gd name="connsiteX5" fmla="*/ 1171710 w 2173364"/>
                <a:gd name="connsiteY5" fmla="*/ 254367 h 2173364"/>
                <a:gd name="connsiteX6" fmla="*/ 843325 w 2173364"/>
                <a:gd name="connsiteY6" fmla="*/ 286210 h 2173364"/>
                <a:gd name="connsiteX7" fmla="*/ 799686 w 2173364"/>
                <a:gd name="connsiteY7" fmla="*/ 142669 h 2173364"/>
                <a:gd name="connsiteX0" fmla="*/ 0 w 540596"/>
                <a:gd name="connsiteY0" fmla="*/ 131333 h 339211"/>
                <a:gd name="connsiteX1" fmla="*/ 409399 w 540596"/>
                <a:gd name="connsiteY1" fmla="*/ 96293 h 339211"/>
                <a:gd name="connsiteX2" fmla="*/ 433926 w 540596"/>
                <a:gd name="connsiteY2" fmla="*/ 0 h 339211"/>
                <a:gd name="connsiteX3" fmla="*/ 540596 w 540596"/>
                <a:gd name="connsiteY3" fmla="*/ 210943 h 339211"/>
                <a:gd name="connsiteX4" fmla="*/ 347525 w 540596"/>
                <a:gd name="connsiteY4" fmla="*/ 339211 h 339211"/>
                <a:gd name="connsiteX5" fmla="*/ 372024 w 540596"/>
                <a:gd name="connsiteY5" fmla="*/ 243031 h 339211"/>
                <a:gd name="connsiteX6" fmla="*/ 43639 w 540596"/>
                <a:gd name="connsiteY6" fmla="*/ 274874 h 339211"/>
                <a:gd name="connsiteX7" fmla="*/ 0 w 540596"/>
                <a:gd name="connsiteY7" fmla="*/ 131333 h 339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596" h="339211">
                  <a:moveTo>
                    <a:pt x="0" y="131333"/>
                  </a:moveTo>
                  <a:cubicBezTo>
                    <a:pt x="132495" y="91052"/>
                    <a:pt x="271986" y="79113"/>
                    <a:pt x="409399" y="96293"/>
                  </a:cubicBezTo>
                  <a:lnTo>
                    <a:pt x="433926" y="0"/>
                  </a:lnTo>
                  <a:lnTo>
                    <a:pt x="540596" y="210943"/>
                  </a:lnTo>
                  <a:lnTo>
                    <a:pt x="347525" y="339211"/>
                  </a:lnTo>
                  <a:lnTo>
                    <a:pt x="372024" y="243031"/>
                  </a:lnTo>
                  <a:cubicBezTo>
                    <a:pt x="261534" y="231744"/>
                    <a:pt x="149902" y="242568"/>
                    <a:pt x="43639" y="274874"/>
                  </a:cubicBezTo>
                  <a:lnTo>
                    <a:pt x="0" y="131333"/>
                  </a:lnTo>
                  <a:close/>
                </a:path>
              </a:pathLst>
            </a:custGeom>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sp>
      </p:grpSp>
    </p:spTree>
    <p:extLst>
      <p:ext uri="{BB962C8B-B14F-4D97-AF65-F5344CB8AC3E}">
        <p14:creationId xmlns:p14="http://schemas.microsoft.com/office/powerpoint/2010/main" val="4256870286"/>
      </p:ext>
    </p:extLst>
  </p:cSld>
  <p:clrMapOvr>
    <a:masterClrMapping/>
  </p:clrMapOvr>
</p:sld>
</file>

<file path=ppt/theme/theme1.xml><?xml version="1.0" encoding="utf-8"?>
<a:theme xmlns:a="http://schemas.openxmlformats.org/drawingml/2006/main" name="default">
  <a:themeElements>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19050" cap="flat" cmpd="sng" algn="ctr">
          <a:solidFill>
            <a:srgbClr val="C00000"/>
          </a:solidFill>
          <a:prstDash val="solid"/>
          <a:round/>
          <a:headEnd type="arrow" w="med" len="med"/>
          <a:tailEnd type="arrow" w="med" len="med"/>
        </a:ln>
        <a:effec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1" i="0" u="none" strike="noStrike" cap="none" normalizeH="0" baseline="0" smtClean="0">
            <a:ln>
              <a:noFill/>
            </a:ln>
            <a:solidFill>
              <a:schemeClr val="tx1"/>
            </a:solidFill>
            <a:effectLst/>
            <a:latin typeface="Arial" charset="0"/>
            <a:ea typeface="SimSun" pitchFamily="2" charset="-122"/>
          </a:defRPr>
        </a:defPPr>
      </a:lstStyle>
    </a:spDef>
    <a:lnDef>
      <a:spPr bwMode="auto">
        <a:noFill/>
        <a:ln w="6350" cap="flat" cmpd="sng" algn="ctr">
          <a:solidFill>
            <a:schemeClr val="tx1">
              <a:lumMod val="65000"/>
              <a:lumOff val="35000"/>
            </a:schemeClr>
          </a:solidFill>
          <a:prstDash val="solid"/>
          <a:round/>
          <a:headEnd type="none" w="med" len="med"/>
          <a:tailEnd type="none" w="med" len="med"/>
        </a:ln>
        <a:effectLst/>
      </a:spPr>
      <a:bodyPr/>
      <a:lst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default">
  <a:themeElements>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19050" cap="flat" cmpd="sng" algn="ctr">
          <a:solidFill>
            <a:srgbClr val="C00000"/>
          </a:solidFill>
          <a:prstDash val="solid"/>
          <a:round/>
          <a:headEnd type="arrow" w="med" len="med"/>
          <a:tailEnd type="arrow" w="med" len="med"/>
        </a:ln>
        <a:effec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1" i="0" u="none" strike="noStrike" cap="none" normalizeH="0" baseline="0" smtClean="0">
            <a:ln>
              <a:noFill/>
            </a:ln>
            <a:solidFill>
              <a:schemeClr val="tx1"/>
            </a:solidFill>
            <a:effectLst/>
            <a:latin typeface="Arial" charset="0"/>
            <a:ea typeface="SimSun" pitchFamily="2" charset="-122"/>
          </a:defRPr>
        </a:defPPr>
      </a:lstStyle>
    </a:spDef>
    <a:lnDef>
      <a:spPr bwMode="auto">
        <a:noFill/>
        <a:ln w="6350" cap="flat" cmpd="sng" algn="ctr">
          <a:solidFill>
            <a:schemeClr val="tx1">
              <a:lumMod val="65000"/>
              <a:lumOff val="35000"/>
            </a:schemeClr>
          </a:solidFill>
          <a:prstDash val="solid"/>
          <a:round/>
          <a:headEnd type="none" w="med" len="med"/>
          <a:tailEnd type="none" w="med" len="med"/>
        </a:ln>
        <a:effectLst/>
      </a:spPr>
      <a:bodyPr/>
      <a:lst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
  <TotalTime>282026</TotalTime>
  <Words>1163</Words>
  <Application>Microsoft Office PowerPoint</Application>
  <PresentationFormat>Widescreen</PresentationFormat>
  <Paragraphs>175</Paragraphs>
  <Slides>12</Slides>
  <Notes>3</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12</vt:i4>
      </vt:variant>
    </vt:vector>
  </HeadingPairs>
  <TitlesOfParts>
    <vt:vector size="30" baseType="lpstr">
      <vt:lpstr>Gungsuh</vt:lpstr>
      <vt:lpstr>微软雅黑</vt:lpstr>
      <vt:lpstr>微软雅黑</vt:lpstr>
      <vt:lpstr>MS PGothic</vt:lpstr>
      <vt:lpstr>MS PGothic</vt:lpstr>
      <vt:lpstr>宋体</vt:lpstr>
      <vt:lpstr>宋体</vt:lpstr>
      <vt:lpstr>华文细黑</vt:lpstr>
      <vt:lpstr>Arial</vt:lpstr>
      <vt:lpstr>Arial Unicode MS</vt:lpstr>
      <vt:lpstr>Calibri</vt:lpstr>
      <vt:lpstr>Cambria Math</vt:lpstr>
      <vt:lpstr>FrutigerNext LT Bold</vt:lpstr>
      <vt:lpstr>FrutigerNext LT Medium</vt:lpstr>
      <vt:lpstr>FrutigerNext LT Regular</vt:lpstr>
      <vt:lpstr>Wingdings</vt:lpstr>
      <vt:lpstr>default</vt:lpstr>
      <vt:lpstr>1_default</vt:lpstr>
      <vt:lpstr>Is Prefetcher Research Still Alive? </vt:lpstr>
      <vt:lpstr>Short bio </vt:lpstr>
      <vt:lpstr>PowerPoint Presentation</vt:lpstr>
      <vt:lpstr>The memory wall (because we always start there)</vt:lpstr>
      <vt:lpstr>Related work per year</vt:lpstr>
      <vt:lpstr>Designing prefetchers in 2026, still relevant?</vt:lpstr>
      <vt:lpstr>Brief history (non-exhaustive) </vt:lpstr>
      <vt:lpstr>Irregular patterns</vt:lpstr>
      <vt:lpstr>Why are we here?</vt:lpstr>
      <vt:lpstr>What’s left?</vt:lpstr>
      <vt:lpstr>Questions?  </vt:lpstr>
      <vt:lpstr>Performance bottlenecks in modern CPUs (and some mitigations)</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Sade Raanan</dc:creator>
  <cp:lastModifiedBy>Leeor Peled</cp:lastModifiedBy>
  <cp:revision>940</cp:revision>
  <dcterms:created xsi:type="dcterms:W3CDTF">2019-11-22T00:27:26Z</dcterms:created>
  <dcterms:modified xsi:type="dcterms:W3CDTF">2026-02-01T02:35:06Z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2015_ms_pID_725343">
    <vt:lpwstr>(3)UDOGQVkUb8VxyuaIGolboPdV97DjAutl1PtARScERRzb3tfIIQzPHQnbbKAKmTrMafoUnitT
xckQGTc+ribDLAy88bLnpFbzJTMxm+0GMX65ZU264FWfnH0N4Rdp0Ha1hcswHGkye5deNklg
jtiCe7PnAOqIBUqsIDyv6BVrTSj2n1xU1dwtN9e5TainKOOZvbGD0gSOvxLm8yWXFE521xfb
yAsuCr1RxerGgi09EN</vt:lpwstr>
  </property>
  <property fmtid="{D5CDD505-2E9C-101B-9397-08002B2CF9AE}" pid="3" name="_2015_ms_pID_7253431">
    <vt:lpwstr>GzWv5q/1cLUjivME6/bOFoo1tAlsvpf9fMAcpD8QwgZV9GY/hctbfH
kp9plgJz6QuNmSjT+dQj8Dp/ojbrG01yPk/YSJRWXK3C8iCTnSnoqhdCuEeK2NcnKxjTS5H9
FF8SGhodjKSD8Q6RT7OraL50HgLSIUNd3IT78wClEOE97QmcHcZVFsl55oMbu/LdeCTAN1o/
d8JKwKzk08hy7O2pOIENRTTCHyrOy9Ar4nB4</vt:lpwstr>
  </property>
  <property fmtid="{D5CDD505-2E9C-101B-9397-08002B2CF9AE}" pid="4" name="_readonly">
    <vt:lpwstr/>
  </property>
  <property fmtid="{D5CDD505-2E9C-101B-9397-08002B2CF9AE}" pid="5" name="_change">
    <vt:lpwstr/>
  </property>
  <property fmtid="{D5CDD505-2E9C-101B-9397-08002B2CF9AE}" pid="6" name="_full-control">
    <vt:lpwstr/>
  </property>
  <property fmtid="{D5CDD505-2E9C-101B-9397-08002B2CF9AE}" pid="7" name="sflag">
    <vt:lpwstr>1576159477</vt:lpwstr>
  </property>
  <property fmtid="{D5CDD505-2E9C-101B-9397-08002B2CF9AE}" pid="8" name="_2015_ms_pID_7253432">
    <vt:lpwstr>aQ==</vt:lpwstr>
  </property>
</Properties>
</file>